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060" autoAdjust="0"/>
  </p:normalViewPr>
  <p:slideViewPr>
    <p:cSldViewPr snapToGrid="0" snapToObjects="1">
      <p:cViewPr varScale="1">
        <p:scale>
          <a:sx n="63" d="100"/>
          <a:sy n="63" d="100"/>
        </p:scale>
        <p:origin x="-220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EABBA4-2E60-FE4C-8378-508783810835}" type="datetimeFigureOut">
              <a:rPr lang="en-US" smtClean="0"/>
              <a:t>9/11/14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5F8316-456B-0B46-93EB-4345048970C4}" type="slidenum">
              <a:rPr lang="en-US" smtClean="0"/>
              <a:t>‹#›</a:t>
            </a:fld>
            <a:endParaRPr lang="en-US"/>
          </a:p>
        </p:txBody>
      </p:sp>
    </p:spTree>
    <p:extLst>
      <p:ext uri="{BB962C8B-B14F-4D97-AF65-F5344CB8AC3E}">
        <p14:creationId xmlns:p14="http://schemas.microsoft.com/office/powerpoint/2010/main" val="2342338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DDA67B-0394-3344-B1CA-BC49EC404D4B}" type="datetimeFigureOut">
              <a:rPr lang="en-US" smtClean="0"/>
              <a:t>9/11/14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AA9CFB-BFC1-064A-B5FD-B5446D57A1C4}" type="slidenum">
              <a:rPr lang="en-US" smtClean="0"/>
              <a:t>‹#›</a:t>
            </a:fld>
            <a:endParaRPr lang="en-US"/>
          </a:p>
        </p:txBody>
      </p:sp>
    </p:spTree>
    <p:extLst>
      <p:ext uri="{BB962C8B-B14F-4D97-AF65-F5344CB8AC3E}">
        <p14:creationId xmlns:p14="http://schemas.microsoft.com/office/powerpoint/2010/main" val="23162325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cholarships.com/financial-aid/college-scholarships/sports-scholarships/" TargetMode="External"/><Relationship Id="rId4" Type="http://schemas.openxmlformats.org/officeDocument/2006/relationships/hyperlink" Target="http://www.scholarships.com/resources/college-prep/applying/applying-for-college/" TargetMode="External"/><Relationship Id="rId5" Type="http://schemas.openxmlformats.org/officeDocument/2006/relationships/hyperlink" Target="http://www.scholarships.com/resources/campus-life/internships/" TargetMode="External"/><Relationship Id="rId6" Type="http://schemas.openxmlformats.org/officeDocument/2006/relationships/hyperlink" Target="http://www.scholarships.com/resources/after-college/employment-after-college/finding-a-job/" TargetMode="External"/><Relationship Id="rId7" Type="http://schemas.openxmlformats.org/officeDocument/2006/relationships/hyperlink" Target="http://www.scholarships.com/financial-aid/college-scholarships/scholarships-by-major/law-scholarships/" TargetMode="External"/><Relationship Id="rId8" Type="http://schemas.openxmlformats.org/officeDocument/2006/relationships/hyperlink" Target="http://www.scholarships.com/financial-aid/college-scholarships/scholarships-by-type/community-service-scholarships/" TargetMode="External"/><Relationship Id="rId9" Type="http://schemas.openxmlformats.org/officeDocument/2006/relationships/hyperlink" Target="http://www.scholarships.com/financial-aid/college-scholarships/scholarships-by-grade-level/undergraduate-scholarships/" TargetMode="External"/><Relationship Id="rId10" Type="http://schemas.openxmlformats.org/officeDocument/2006/relationships/hyperlink" Target="http://www.scholarships.com/scholarship-search.aspx" TargetMode="External"/><Relationship Id="rId11" Type="http://schemas.openxmlformats.org/officeDocument/2006/relationships/hyperlink" Target="http://www.scholarships.com/financial-aid/college-scholarships/scholarship-application-strategies/apply-for-scholarships/" TargetMode="External"/><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AA9CFB-BFC1-064A-B5FD-B5446D57A1C4}" type="slidenum">
              <a:rPr lang="en-US" smtClean="0"/>
              <a:t>1</a:t>
            </a:fld>
            <a:endParaRPr lang="en-US"/>
          </a:p>
        </p:txBody>
      </p:sp>
    </p:spTree>
    <p:extLst>
      <p:ext uri="{BB962C8B-B14F-4D97-AF65-F5344CB8AC3E}">
        <p14:creationId xmlns:p14="http://schemas.microsoft.com/office/powerpoint/2010/main" val="3647067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AA9CFB-BFC1-064A-B5FD-B5446D57A1C4}" type="slidenum">
              <a:rPr lang="en-US" smtClean="0"/>
              <a:t>10</a:t>
            </a:fld>
            <a:endParaRPr lang="en-US"/>
          </a:p>
        </p:txBody>
      </p:sp>
    </p:spTree>
    <p:extLst>
      <p:ext uri="{BB962C8B-B14F-4D97-AF65-F5344CB8AC3E}">
        <p14:creationId xmlns:p14="http://schemas.microsoft.com/office/powerpoint/2010/main" val="3152905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AA9CFB-BFC1-064A-B5FD-B5446D57A1C4}" type="slidenum">
              <a:rPr lang="en-US" smtClean="0"/>
              <a:t>11</a:t>
            </a:fld>
            <a:endParaRPr lang="en-US"/>
          </a:p>
        </p:txBody>
      </p:sp>
    </p:spTree>
    <p:extLst>
      <p:ext uri="{BB962C8B-B14F-4D97-AF65-F5344CB8AC3E}">
        <p14:creationId xmlns:p14="http://schemas.microsoft.com/office/powerpoint/2010/main" val="964493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AA9CFB-BFC1-064A-B5FD-B5446D57A1C4}" type="slidenum">
              <a:rPr lang="en-US" smtClean="0"/>
              <a:t>12</a:t>
            </a:fld>
            <a:endParaRPr lang="en-US"/>
          </a:p>
        </p:txBody>
      </p:sp>
    </p:spTree>
    <p:extLst>
      <p:ext uri="{BB962C8B-B14F-4D97-AF65-F5344CB8AC3E}">
        <p14:creationId xmlns:p14="http://schemas.microsoft.com/office/powerpoint/2010/main" val="2829106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*You’re then up against thousands of applicants with those same academic credentials. How do you stand out? What you choose to do outside of the classroom matters, whether that’s play </a:t>
            </a:r>
            <a:r>
              <a:rPr lang="en-US" sz="1200" u="sng" kern="1200" dirty="0" smtClean="0">
                <a:solidFill>
                  <a:schemeClr val="tx1"/>
                </a:solidFill>
                <a:latin typeface="+mn-lt"/>
                <a:ea typeface="+mn-ea"/>
                <a:cs typeface="+mn-cs"/>
                <a:hlinkClick r:id="rId3"/>
              </a:rPr>
              <a:t>sports, work a part-time job, or volunteer your time in the community.</a:t>
            </a:r>
            <a:endParaRPr lang="en-US" sz="1200" u="sng" kern="1200" dirty="0" smtClean="0">
              <a:solidFill>
                <a:schemeClr val="tx1"/>
              </a:solidFill>
              <a:latin typeface="+mn-lt"/>
              <a:ea typeface="+mn-ea"/>
              <a:cs typeface="+mn-cs"/>
            </a:endParaRPr>
          </a:p>
          <a:p>
            <a:endParaRPr lang="en-US" sz="1200" u="sng"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There’s a lot of value in getting involved outside of your school, though. The more people you meet, especially while doing something worthwhile like volunteering, the more contacts you’ll have when you’re ready to move on from high school and </a:t>
            </a:r>
            <a:r>
              <a:rPr lang="en-US" sz="1200" u="sng" kern="1200" dirty="0" smtClean="0">
                <a:solidFill>
                  <a:schemeClr val="tx1"/>
                </a:solidFill>
                <a:latin typeface="+mn-lt"/>
                <a:ea typeface="+mn-ea"/>
                <a:cs typeface="+mn-cs"/>
                <a:hlinkClick r:id="rId4"/>
              </a:rPr>
              <a:t>apply to colleges, </a:t>
            </a:r>
            <a:r>
              <a:rPr lang="en-US" sz="1200" u="sng" kern="1200" dirty="0" smtClean="0">
                <a:solidFill>
                  <a:schemeClr val="tx1"/>
                </a:solidFill>
                <a:latin typeface="+mn-lt"/>
                <a:ea typeface="+mn-ea"/>
                <a:cs typeface="+mn-cs"/>
                <a:hlinkClick r:id="rId5"/>
              </a:rPr>
              <a:t>internships, and even </a:t>
            </a:r>
            <a:r>
              <a:rPr lang="en-US" sz="1200" u="sng" kern="1200" dirty="0" smtClean="0">
                <a:solidFill>
                  <a:schemeClr val="tx1"/>
                </a:solidFill>
                <a:latin typeface="+mn-lt"/>
                <a:ea typeface="+mn-ea"/>
                <a:cs typeface="+mn-cs"/>
                <a:hlinkClick r:id="rId6"/>
              </a:rPr>
              <a:t>jobs after you graduate from a university. If you’re one of those high school students who already know what your intended field of study will be once you’re in college, try finding volunteer opportunities in those areas. For example, if you like the idea of becoming a </a:t>
            </a:r>
            <a:r>
              <a:rPr lang="en-US" sz="1200" u="sng" kern="1200" dirty="0" smtClean="0">
                <a:solidFill>
                  <a:schemeClr val="tx1"/>
                </a:solidFill>
                <a:latin typeface="+mn-lt"/>
                <a:ea typeface="+mn-ea"/>
                <a:cs typeface="+mn-cs"/>
                <a:hlinkClick r:id="rId7"/>
              </a:rPr>
              <a:t>lawyer, find a legal aid clinic to work for.</a:t>
            </a:r>
            <a:endParaRPr lang="en-US" sz="1200" u="sng" kern="1200" dirty="0" smtClean="0">
              <a:solidFill>
                <a:schemeClr val="tx1"/>
              </a:solidFill>
              <a:latin typeface="+mn-lt"/>
              <a:ea typeface="+mn-ea"/>
              <a:cs typeface="+mn-cs"/>
            </a:endParaRPr>
          </a:p>
          <a:p>
            <a:endParaRPr lang="en-US" sz="1200" u="sng"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You may already know </a:t>
            </a:r>
            <a:r>
              <a:rPr lang="en-US" sz="1200" u="sng" kern="1200" dirty="0" smtClean="0">
                <a:solidFill>
                  <a:schemeClr val="tx1"/>
                </a:solidFill>
                <a:latin typeface="+mn-lt"/>
                <a:ea typeface="+mn-ea"/>
                <a:cs typeface="+mn-cs"/>
                <a:hlinkClick r:id="rId8"/>
              </a:rPr>
              <a:t>community service scholarships are one of the more common scholarship categories out there. Those awards are by no means reserved for </a:t>
            </a:r>
            <a:r>
              <a:rPr lang="en-US" sz="1200" u="sng" kern="1200" dirty="0" smtClean="0">
                <a:solidFill>
                  <a:schemeClr val="tx1"/>
                </a:solidFill>
                <a:latin typeface="+mn-lt"/>
                <a:ea typeface="+mn-ea"/>
                <a:cs typeface="+mn-cs"/>
                <a:hlinkClick r:id="rId9"/>
              </a:rPr>
              <a:t>college students. In fact, there are more community service scholarships available to high school students looking for funding to help pay for that first year on campus. If you have a history of volunteerism, make sure you consider that in both your </a:t>
            </a:r>
            <a:r>
              <a:rPr lang="en-US" sz="1200" u="sng" kern="1200" dirty="0" smtClean="0">
                <a:solidFill>
                  <a:schemeClr val="tx1"/>
                </a:solidFill>
                <a:latin typeface="+mn-lt"/>
                <a:ea typeface="+mn-ea"/>
                <a:cs typeface="+mn-cs"/>
                <a:hlinkClick r:id="rId10"/>
              </a:rPr>
              <a:t>scholarship search and </a:t>
            </a:r>
            <a:r>
              <a:rPr lang="en-US" sz="1200" u="sng" kern="1200" dirty="0" smtClean="0">
                <a:solidFill>
                  <a:schemeClr val="tx1"/>
                </a:solidFill>
                <a:latin typeface="+mn-lt"/>
                <a:ea typeface="+mn-ea"/>
                <a:cs typeface="+mn-cs"/>
                <a:hlinkClick r:id="rId11"/>
              </a:rPr>
              <a:t>scholarship application process. Admissions officials aren’t the only people you can impress with that kind of experience. Scholarship administrators like </a:t>
            </a:r>
            <a:r>
              <a:rPr lang="en-US" sz="1200" u="sng" kern="1200" dirty="0" smtClean="0">
                <a:solidFill>
                  <a:schemeClr val="tx1"/>
                </a:solidFill>
                <a:latin typeface="+mn-lt"/>
                <a:ea typeface="+mn-ea"/>
                <a:cs typeface="+mn-cs"/>
                <a:hlinkClick r:id="rId8"/>
              </a:rPr>
              <a:t>community service records as well.</a:t>
            </a:r>
            <a:endParaRPr lang="en-US" dirty="0"/>
          </a:p>
        </p:txBody>
      </p:sp>
      <p:sp>
        <p:nvSpPr>
          <p:cNvPr id="4" name="Slide Number Placeholder 3"/>
          <p:cNvSpPr>
            <a:spLocks noGrp="1"/>
          </p:cNvSpPr>
          <p:nvPr>
            <p:ph type="sldNum" sz="quarter" idx="10"/>
          </p:nvPr>
        </p:nvSpPr>
        <p:spPr/>
        <p:txBody>
          <a:bodyPr/>
          <a:lstStyle/>
          <a:p>
            <a:fld id="{C8AA9CFB-BFC1-064A-B5FD-B5446D57A1C4}" type="slidenum">
              <a:rPr lang="en-US" smtClean="0"/>
              <a:t>2</a:t>
            </a:fld>
            <a:endParaRPr lang="en-US"/>
          </a:p>
        </p:txBody>
      </p:sp>
    </p:spTree>
    <p:extLst>
      <p:ext uri="{BB962C8B-B14F-4D97-AF65-F5344CB8AC3E}">
        <p14:creationId xmlns:p14="http://schemas.microsoft.com/office/powerpoint/2010/main" val="453512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AA9CFB-BFC1-064A-B5FD-B5446D57A1C4}" type="slidenum">
              <a:rPr lang="en-US" smtClean="0"/>
              <a:t>3</a:t>
            </a:fld>
            <a:endParaRPr lang="en-US"/>
          </a:p>
        </p:txBody>
      </p:sp>
    </p:spTree>
    <p:extLst>
      <p:ext uri="{BB962C8B-B14F-4D97-AF65-F5344CB8AC3E}">
        <p14:creationId xmlns:p14="http://schemas.microsoft.com/office/powerpoint/2010/main" val="812006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AA9CFB-BFC1-064A-B5FD-B5446D57A1C4}" type="slidenum">
              <a:rPr lang="en-US" smtClean="0"/>
              <a:t>4</a:t>
            </a:fld>
            <a:endParaRPr lang="en-US"/>
          </a:p>
        </p:txBody>
      </p:sp>
    </p:spTree>
    <p:extLst>
      <p:ext uri="{BB962C8B-B14F-4D97-AF65-F5344CB8AC3E}">
        <p14:creationId xmlns:p14="http://schemas.microsoft.com/office/powerpoint/2010/main" val="866762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AA9CFB-BFC1-064A-B5FD-B5446D57A1C4}" type="slidenum">
              <a:rPr lang="en-US" smtClean="0"/>
              <a:t>5</a:t>
            </a:fld>
            <a:endParaRPr lang="en-US"/>
          </a:p>
        </p:txBody>
      </p:sp>
    </p:spTree>
    <p:extLst>
      <p:ext uri="{BB962C8B-B14F-4D97-AF65-F5344CB8AC3E}">
        <p14:creationId xmlns:p14="http://schemas.microsoft.com/office/powerpoint/2010/main" val="2862215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AA9CFB-BFC1-064A-B5FD-B5446D57A1C4}" type="slidenum">
              <a:rPr lang="en-US" smtClean="0"/>
              <a:t>6</a:t>
            </a:fld>
            <a:endParaRPr lang="en-US"/>
          </a:p>
        </p:txBody>
      </p:sp>
    </p:spTree>
    <p:extLst>
      <p:ext uri="{BB962C8B-B14F-4D97-AF65-F5344CB8AC3E}">
        <p14:creationId xmlns:p14="http://schemas.microsoft.com/office/powerpoint/2010/main" val="1715852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AA9CFB-BFC1-064A-B5FD-B5446D57A1C4}" type="slidenum">
              <a:rPr lang="en-US" smtClean="0"/>
              <a:t>7</a:t>
            </a:fld>
            <a:endParaRPr lang="en-US"/>
          </a:p>
        </p:txBody>
      </p:sp>
    </p:spTree>
    <p:extLst>
      <p:ext uri="{BB962C8B-B14F-4D97-AF65-F5344CB8AC3E}">
        <p14:creationId xmlns:p14="http://schemas.microsoft.com/office/powerpoint/2010/main" val="3275130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AA9CFB-BFC1-064A-B5FD-B5446D57A1C4}" type="slidenum">
              <a:rPr lang="en-US" smtClean="0"/>
              <a:t>8</a:t>
            </a:fld>
            <a:endParaRPr lang="en-US"/>
          </a:p>
        </p:txBody>
      </p:sp>
    </p:spTree>
    <p:extLst>
      <p:ext uri="{BB962C8B-B14F-4D97-AF65-F5344CB8AC3E}">
        <p14:creationId xmlns:p14="http://schemas.microsoft.com/office/powerpoint/2010/main" val="1313356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AA9CFB-BFC1-064A-B5FD-B5446D57A1C4}" type="slidenum">
              <a:rPr lang="en-US" smtClean="0"/>
              <a:t>9</a:t>
            </a:fld>
            <a:endParaRPr lang="en-US"/>
          </a:p>
        </p:txBody>
      </p:sp>
    </p:spTree>
    <p:extLst>
      <p:ext uri="{BB962C8B-B14F-4D97-AF65-F5344CB8AC3E}">
        <p14:creationId xmlns:p14="http://schemas.microsoft.com/office/powerpoint/2010/main" val="814956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9/11/14</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9/11/14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9/11/14</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9/11/14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9/11/14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9/11/14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9/11/14</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9/11/14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t>9/11/14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3CEC41E-48BD-4881-B6FF-D82EEBBCD904}" type="datetimeFigureOut">
              <a:rPr lang="en-US" smtClean="0"/>
              <a:t>9/11/14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CEC41E-48BD-4881-B6FF-D82EEBBCD904}" type="datetimeFigureOut">
              <a:rPr lang="en-US" smtClean="0"/>
              <a:t>9/11/14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t>9/11/14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9/11/14</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3CEC41E-48BD-4881-B6FF-D82EEBBCD904}" type="datetimeFigureOut">
              <a:rPr lang="en-US" smtClean="0"/>
              <a:t>9/11/14</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59A5F39-4CE7-434C-A5CB-50A3634516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gif"/><Relationship Id="rId4" Type="http://schemas.openxmlformats.org/officeDocument/2006/relationships/hyperlink" Target="https://www.youtube.com/watch?v=q4je9N26ouY"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http://www.volunteermatch.org/"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61435"/>
            <a:ext cx="4855634" cy="1212929"/>
          </a:xfrm>
        </p:spPr>
        <p:txBody>
          <a:bodyPr/>
          <a:lstStyle/>
          <a:p>
            <a:r>
              <a:rPr lang="en-US" sz="3600" dirty="0" smtClean="0"/>
              <a:t>Experience</a:t>
            </a:r>
            <a:r>
              <a:rPr lang="en-US" sz="3600" dirty="0"/>
              <a:t/>
            </a:r>
            <a:br>
              <a:rPr lang="en-US" sz="3600" dirty="0"/>
            </a:br>
            <a:r>
              <a:rPr lang="en-US" sz="3600" dirty="0" smtClean="0"/>
              <a:t>       Volunteer Work</a:t>
            </a:r>
            <a:endParaRPr lang="en-US" sz="3600" dirty="0"/>
          </a:p>
        </p:txBody>
      </p:sp>
      <p:sp>
        <p:nvSpPr>
          <p:cNvPr id="3" name="Subtitle 2"/>
          <p:cNvSpPr>
            <a:spLocks noGrp="1"/>
          </p:cNvSpPr>
          <p:nvPr>
            <p:ph type="subTitle" idx="1"/>
          </p:nvPr>
        </p:nvSpPr>
        <p:spPr>
          <a:xfrm>
            <a:off x="176293" y="4014895"/>
            <a:ext cx="7196328" cy="2222197"/>
          </a:xfrm>
        </p:spPr>
        <p:txBody>
          <a:bodyPr/>
          <a:lstStyle/>
          <a:p>
            <a:r>
              <a:rPr lang="en-US" dirty="0" smtClean="0">
                <a:effectLst/>
              </a:rPr>
              <a:t>Standard: Communication V.</a:t>
            </a:r>
          </a:p>
          <a:p>
            <a:r>
              <a:rPr lang="en-US" dirty="0" smtClean="0">
                <a:effectLst/>
              </a:rPr>
              <a:t>School</a:t>
            </a:r>
            <a:r>
              <a:rPr lang="en-US" dirty="0">
                <a:effectLst/>
              </a:rPr>
              <a:t>-to-Career Transition: Develop strategies to make an effective transition from school to career.</a:t>
            </a:r>
          </a:p>
          <a:p>
            <a:endParaRPr lang="en-US" dirty="0" smtClean="0"/>
          </a:p>
          <a:p>
            <a:r>
              <a:rPr lang="en-US" b="1" dirty="0" smtClean="0"/>
              <a:t>Essential Question:</a:t>
            </a:r>
          </a:p>
          <a:p>
            <a:r>
              <a:rPr lang="en-US" b="1" dirty="0" smtClean="0"/>
              <a:t>How will  volunteering  be beneficial and provide college/job opportunities  that will be personally rewarding?</a:t>
            </a:r>
            <a:endParaRPr lang="en-US" b="1" dirty="0"/>
          </a:p>
        </p:txBody>
      </p:sp>
      <p:pic>
        <p:nvPicPr>
          <p:cNvPr id="4" name="Picture 3" descr="volunteer-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906" y="0"/>
            <a:ext cx="4419093" cy="4419093"/>
          </a:xfrm>
          <a:prstGeom prst="rect">
            <a:avLst/>
          </a:prstGeom>
        </p:spPr>
      </p:pic>
      <p:sp>
        <p:nvSpPr>
          <p:cNvPr id="5" name="TextBox 4">
            <a:hlinkClick r:id="rId4"/>
          </p:cNvPr>
          <p:cNvSpPr txBox="1"/>
          <p:nvPr/>
        </p:nvSpPr>
        <p:spPr>
          <a:xfrm>
            <a:off x="806305" y="3184611"/>
            <a:ext cx="2560017" cy="646331"/>
          </a:xfrm>
          <a:prstGeom prst="rect">
            <a:avLst/>
          </a:prstGeom>
          <a:noFill/>
        </p:spPr>
        <p:txBody>
          <a:bodyPr wrap="square" rtlCol="0">
            <a:spAutoFit/>
          </a:bodyPr>
          <a:lstStyle/>
          <a:p>
            <a:r>
              <a:rPr lang="en-US" dirty="0" smtClean="0">
                <a:hlinkClick r:id="rId4"/>
              </a:rPr>
              <a:t>Why Volunteer YouTube Video</a:t>
            </a:r>
            <a:endParaRPr lang="en-US" dirty="0" smtClean="0"/>
          </a:p>
        </p:txBody>
      </p:sp>
    </p:spTree>
    <p:extLst>
      <p:ext uri="{BB962C8B-B14F-4D97-AF65-F5344CB8AC3E}">
        <p14:creationId xmlns:p14="http://schemas.microsoft.com/office/powerpoint/2010/main" val="8262894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Seeking Volunteer Work</a:t>
            </a:r>
            <a:endParaRPr lang="en-US" dirty="0"/>
          </a:p>
        </p:txBody>
      </p:sp>
      <p:sp>
        <p:nvSpPr>
          <p:cNvPr id="3" name="Content Placeholder 2"/>
          <p:cNvSpPr>
            <a:spLocks noGrp="1"/>
          </p:cNvSpPr>
          <p:nvPr>
            <p:ph idx="1"/>
          </p:nvPr>
        </p:nvSpPr>
        <p:spPr/>
        <p:txBody>
          <a:bodyPr/>
          <a:lstStyle/>
          <a:p>
            <a:pPr marL="0" indent="0">
              <a:buNone/>
            </a:pPr>
            <a:r>
              <a:rPr lang="en-US" b="1" dirty="0" smtClean="0"/>
              <a:t>Step 8</a:t>
            </a:r>
          </a:p>
          <a:p>
            <a:r>
              <a:rPr lang="en-US" b="1" dirty="0" smtClean="0"/>
              <a:t>Sign </a:t>
            </a:r>
            <a:r>
              <a:rPr lang="en-US" b="1" dirty="0"/>
              <a:t>the letter</a:t>
            </a:r>
            <a:r>
              <a:rPr lang="en-US" dirty="0"/>
              <a:t>. Provide both a typed and handwritten signature.</a:t>
            </a:r>
          </a:p>
        </p:txBody>
      </p:sp>
    </p:spTree>
    <p:extLst>
      <p:ext uri="{BB962C8B-B14F-4D97-AF65-F5344CB8AC3E}">
        <p14:creationId xmlns:p14="http://schemas.microsoft.com/office/powerpoint/2010/main" val="6557486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Seeking Volunteer Work</a:t>
            </a:r>
            <a:endParaRPr lang="en-US" dirty="0"/>
          </a:p>
        </p:txBody>
      </p:sp>
      <p:sp>
        <p:nvSpPr>
          <p:cNvPr id="3" name="Content Placeholder 2"/>
          <p:cNvSpPr>
            <a:spLocks noGrp="1"/>
          </p:cNvSpPr>
          <p:nvPr>
            <p:ph idx="1"/>
          </p:nvPr>
        </p:nvSpPr>
        <p:spPr/>
        <p:txBody>
          <a:bodyPr/>
          <a:lstStyle/>
          <a:p>
            <a:pPr marL="0" indent="0">
              <a:buNone/>
            </a:pPr>
            <a:r>
              <a:rPr lang="en-US" dirty="0" smtClean="0"/>
              <a:t>Step 9</a:t>
            </a:r>
          </a:p>
          <a:p>
            <a:r>
              <a:rPr lang="en-US" b="1" dirty="0"/>
              <a:t>Follow up</a:t>
            </a:r>
            <a:r>
              <a:rPr lang="en-US" dirty="0"/>
              <a:t>. If you have not heard back within 2 weeks, call the organization or send a follow up note to confirm receipt of your letter. Some organizations are inundated with volunteer requests and may ask that you do not follow up. In each case, do as instructed.</a:t>
            </a:r>
          </a:p>
          <a:p>
            <a:endParaRPr lang="en-US" dirty="0"/>
          </a:p>
          <a:p>
            <a:pPr marL="0" indent="0">
              <a:buNone/>
            </a:pPr>
            <a:endParaRPr lang="en-US" dirty="0"/>
          </a:p>
        </p:txBody>
      </p:sp>
    </p:spTree>
    <p:extLst>
      <p:ext uri="{BB962C8B-B14F-4D97-AF65-F5344CB8AC3E}">
        <p14:creationId xmlns:p14="http://schemas.microsoft.com/office/powerpoint/2010/main" val="1104874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purple-volunteer-button-md.png"/>
          <p:cNvPicPr>
            <a:picLocks noGrp="1" noChangeAspect="1"/>
          </p:cNvPicPr>
          <p:nvPr>
            <p:ph idx="1"/>
          </p:nvPr>
        </p:nvPicPr>
        <p:blipFill>
          <a:blip r:embed="rId3">
            <a:extLst>
              <a:ext uri="{28A0092B-C50C-407E-A947-70E740481C1C}">
                <a14:useLocalDpi xmlns:a14="http://schemas.microsoft.com/office/drawing/2010/main" val="0"/>
              </a:ext>
            </a:extLst>
          </a:blip>
          <a:srcRect l="-16663" r="-16663"/>
          <a:stretch>
            <a:fillRect/>
          </a:stretch>
        </p:blipFill>
        <p:spPr>
          <a:xfrm>
            <a:off x="233363" y="79375"/>
            <a:ext cx="8739187" cy="6554788"/>
          </a:xfrm>
        </p:spPr>
      </p:pic>
      <p:sp>
        <p:nvSpPr>
          <p:cNvPr id="3" name="TextBox 2"/>
          <p:cNvSpPr txBox="1"/>
          <p:nvPr/>
        </p:nvSpPr>
        <p:spPr>
          <a:xfrm>
            <a:off x="3003485" y="4682666"/>
            <a:ext cx="3854315" cy="369332"/>
          </a:xfrm>
          <a:prstGeom prst="rect">
            <a:avLst/>
          </a:prstGeom>
          <a:noFill/>
        </p:spPr>
        <p:txBody>
          <a:bodyPr wrap="none" rtlCol="0">
            <a:spAutoFit/>
          </a:bodyPr>
          <a:lstStyle/>
          <a:p>
            <a:r>
              <a:rPr lang="en-US" dirty="0" smtClean="0">
                <a:hlinkClick r:id="rId4"/>
              </a:rPr>
              <a:t>Click Here for </a:t>
            </a:r>
            <a:r>
              <a:rPr lang="en-US" dirty="0" err="1" smtClean="0">
                <a:hlinkClick r:id="rId4"/>
              </a:rPr>
              <a:t>Volunetter</a:t>
            </a:r>
            <a:r>
              <a:rPr lang="en-US" dirty="0" smtClean="0">
                <a:hlinkClick r:id="rId4"/>
              </a:rPr>
              <a:t> </a:t>
            </a:r>
            <a:r>
              <a:rPr lang="en-US" dirty="0" err="1" smtClean="0">
                <a:hlinkClick r:id="rId4"/>
              </a:rPr>
              <a:t>Match.org</a:t>
            </a:r>
            <a:endParaRPr lang="en-US" dirty="0"/>
          </a:p>
        </p:txBody>
      </p:sp>
    </p:spTree>
    <p:extLst>
      <p:ext uri="{BB962C8B-B14F-4D97-AF65-F5344CB8AC3E}">
        <p14:creationId xmlns:p14="http://schemas.microsoft.com/office/powerpoint/2010/main" val="16785199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to Volunteer</a:t>
            </a:r>
            <a:endParaRPr lang="en-US" dirty="0"/>
          </a:p>
        </p:txBody>
      </p:sp>
      <p:pic>
        <p:nvPicPr>
          <p:cNvPr id="4" name="Content Placeholder 3" descr="volunteer.gif"/>
          <p:cNvPicPr>
            <a:picLocks noGrp="1" noChangeAspect="1"/>
          </p:cNvPicPr>
          <p:nvPr>
            <p:ph idx="1"/>
          </p:nvPr>
        </p:nvPicPr>
        <p:blipFill>
          <a:blip r:embed="rId3">
            <a:extLst>
              <a:ext uri="{28A0092B-C50C-407E-A947-70E740481C1C}">
                <a14:useLocalDpi xmlns:a14="http://schemas.microsoft.com/office/drawing/2010/main" val="0"/>
              </a:ext>
            </a:extLst>
          </a:blip>
          <a:srcRect l="3666" r="3666"/>
          <a:stretch>
            <a:fillRect/>
          </a:stretch>
        </p:blipFill>
        <p:spPr>
          <a:xfrm>
            <a:off x="5513970" y="4679814"/>
            <a:ext cx="2863268" cy="1573067"/>
          </a:xfrm>
        </p:spPr>
      </p:pic>
      <p:sp>
        <p:nvSpPr>
          <p:cNvPr id="6" name="TextBox 5"/>
          <p:cNvSpPr txBox="1"/>
          <p:nvPr/>
        </p:nvSpPr>
        <p:spPr>
          <a:xfrm>
            <a:off x="250635" y="1905116"/>
            <a:ext cx="8755515" cy="3785652"/>
          </a:xfrm>
          <a:prstGeom prst="rect">
            <a:avLst/>
          </a:prstGeom>
          <a:noFill/>
        </p:spPr>
        <p:txBody>
          <a:bodyPr wrap="square" rtlCol="0">
            <a:spAutoFit/>
          </a:bodyPr>
          <a:lstStyle/>
          <a:p>
            <a:r>
              <a:rPr lang="en-US" sz="2400" dirty="0" smtClean="0">
                <a:solidFill>
                  <a:schemeClr val="bg1"/>
                </a:solidFill>
              </a:rPr>
              <a:t>Giving of your time now, you gain experience that may end up being worth more than what you make working a part time job! </a:t>
            </a:r>
          </a:p>
          <a:p>
            <a:pPr marL="342900" indent="-342900">
              <a:buFont typeface="Arial"/>
              <a:buChar char="•"/>
            </a:pPr>
            <a:r>
              <a:rPr lang="en-US" sz="2400" dirty="0" smtClean="0">
                <a:solidFill>
                  <a:schemeClr val="bg1"/>
                </a:solidFill>
              </a:rPr>
              <a:t>Impress College Admissions Officials- Shows you care about the community and you are able to manage your time!</a:t>
            </a:r>
          </a:p>
          <a:p>
            <a:pPr marL="342900" indent="-342900">
              <a:buFont typeface="Arial"/>
              <a:buChar char="•"/>
            </a:pPr>
            <a:r>
              <a:rPr lang="en-US" sz="2400" dirty="0" smtClean="0">
                <a:solidFill>
                  <a:schemeClr val="bg1"/>
                </a:solidFill>
              </a:rPr>
              <a:t>Get Involved Outside of School- It may lead you to meet people you wouldn’t have. </a:t>
            </a:r>
          </a:p>
          <a:p>
            <a:pPr marL="342900" indent="-342900">
              <a:buFont typeface="Arial"/>
              <a:buChar char="•"/>
            </a:pPr>
            <a:r>
              <a:rPr lang="en-US" sz="2400" dirty="0" smtClean="0">
                <a:solidFill>
                  <a:schemeClr val="bg1"/>
                </a:solidFill>
              </a:rPr>
              <a:t>Earn Academic Credit </a:t>
            </a:r>
          </a:p>
          <a:p>
            <a:pPr marL="342900" indent="-342900">
              <a:buFont typeface="Arial"/>
              <a:buChar char="•"/>
            </a:pPr>
            <a:r>
              <a:rPr lang="en-US" sz="2400" dirty="0" smtClean="0">
                <a:solidFill>
                  <a:schemeClr val="bg1"/>
                </a:solidFill>
              </a:rPr>
              <a:t>Scholarships</a:t>
            </a:r>
          </a:p>
          <a:p>
            <a:pPr marL="342900" indent="-342900">
              <a:buFont typeface="Arial"/>
              <a:buChar char="•"/>
            </a:pPr>
            <a:endParaRPr lang="en-US" sz="2400" dirty="0">
              <a:solidFill>
                <a:schemeClr val="bg1"/>
              </a:solidFill>
            </a:endParaRPr>
          </a:p>
        </p:txBody>
      </p:sp>
    </p:spTree>
    <p:extLst>
      <p:ext uri="{BB962C8B-B14F-4D97-AF65-F5344CB8AC3E}">
        <p14:creationId xmlns:p14="http://schemas.microsoft.com/office/powerpoint/2010/main" val="4668466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Seeking Volunteer Work</a:t>
            </a:r>
            <a:endParaRPr lang="en-US" dirty="0"/>
          </a:p>
        </p:txBody>
      </p:sp>
      <p:sp>
        <p:nvSpPr>
          <p:cNvPr id="3" name="Content Placeholder 2"/>
          <p:cNvSpPr>
            <a:spLocks noGrp="1"/>
          </p:cNvSpPr>
          <p:nvPr>
            <p:ph idx="1"/>
          </p:nvPr>
        </p:nvSpPr>
        <p:spPr>
          <a:xfrm>
            <a:off x="765175" y="2070846"/>
            <a:ext cx="7612064" cy="4647195"/>
          </a:xfrm>
        </p:spPr>
        <p:txBody>
          <a:bodyPr>
            <a:normAutofit lnSpcReduction="10000"/>
          </a:bodyPr>
          <a:lstStyle/>
          <a:p>
            <a:pPr marL="0" indent="0">
              <a:buNone/>
            </a:pPr>
            <a:r>
              <a:rPr lang="en-US" sz="2800" dirty="0" smtClean="0"/>
              <a:t>Step 1</a:t>
            </a:r>
          </a:p>
          <a:p>
            <a:pPr marL="0" indent="0">
              <a:buNone/>
            </a:pPr>
            <a:endParaRPr lang="en-US" sz="2800" b="1" dirty="0" smtClean="0"/>
          </a:p>
          <a:p>
            <a:pPr marL="0" indent="0">
              <a:buNone/>
            </a:pPr>
            <a:endParaRPr lang="en-US" sz="2800" b="1" dirty="0" smtClean="0"/>
          </a:p>
          <a:p>
            <a:pPr marL="0" indent="0">
              <a:buNone/>
            </a:pPr>
            <a:r>
              <a:rPr lang="en-US" sz="2800" b="1" dirty="0" smtClean="0"/>
              <a:t>Identify </a:t>
            </a:r>
            <a:r>
              <a:rPr lang="en-US" sz="2800" b="1" dirty="0"/>
              <a:t>the right volunteer opportunity</a:t>
            </a:r>
            <a:r>
              <a:rPr lang="en-US" sz="2800" dirty="0"/>
              <a:t>. Search the Internet for various organizations in need of volunteers. Some organizations post volunteer opportunities on their websites. Others do not post this information, but may be open to receiving letters from volunteers.</a:t>
            </a:r>
          </a:p>
        </p:txBody>
      </p:sp>
      <p:pic>
        <p:nvPicPr>
          <p:cNvPr id="4" name="Picture 3" descr="Ill-Do-I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806" y="1167517"/>
            <a:ext cx="2930103" cy="2642715"/>
          </a:xfrm>
          <a:prstGeom prst="rect">
            <a:avLst/>
          </a:prstGeom>
        </p:spPr>
      </p:pic>
    </p:spTree>
    <p:extLst>
      <p:ext uri="{BB962C8B-B14F-4D97-AF65-F5344CB8AC3E}">
        <p14:creationId xmlns:p14="http://schemas.microsoft.com/office/powerpoint/2010/main" val="25444208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Seeking Volunteer Work</a:t>
            </a:r>
            <a:endParaRPr lang="en-US" dirty="0"/>
          </a:p>
        </p:txBody>
      </p:sp>
      <p:sp>
        <p:nvSpPr>
          <p:cNvPr id="3" name="Content Placeholder 2"/>
          <p:cNvSpPr>
            <a:spLocks noGrp="1"/>
          </p:cNvSpPr>
          <p:nvPr>
            <p:ph idx="1"/>
          </p:nvPr>
        </p:nvSpPr>
        <p:spPr/>
        <p:txBody>
          <a:bodyPr/>
          <a:lstStyle/>
          <a:p>
            <a:pPr marL="0" indent="0">
              <a:buNone/>
            </a:pPr>
            <a:r>
              <a:rPr lang="en-US" dirty="0" smtClean="0"/>
              <a:t>Step 2</a:t>
            </a:r>
          </a:p>
          <a:p>
            <a:pPr marL="0" indent="0">
              <a:buNone/>
            </a:pPr>
            <a:r>
              <a:rPr lang="en-US" b="1" dirty="0"/>
              <a:t>Address your letter to the person in charge of recruiting volunteers</a:t>
            </a:r>
            <a:r>
              <a:rPr lang="en-US" dirty="0"/>
              <a:t>. Whenever possible, find out the name of a specific person or department. Avoid using a generic greeting, such as "To Whom It May Concern."</a:t>
            </a:r>
          </a:p>
        </p:txBody>
      </p:sp>
    </p:spTree>
    <p:extLst>
      <p:ext uri="{BB962C8B-B14F-4D97-AF65-F5344CB8AC3E}">
        <p14:creationId xmlns:p14="http://schemas.microsoft.com/office/powerpoint/2010/main" val="3716475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Seeking Volunteer Work</a:t>
            </a:r>
            <a:endParaRPr lang="en-US" dirty="0"/>
          </a:p>
        </p:txBody>
      </p:sp>
      <p:sp>
        <p:nvSpPr>
          <p:cNvPr id="3" name="Content Placeholder 2"/>
          <p:cNvSpPr>
            <a:spLocks noGrp="1"/>
          </p:cNvSpPr>
          <p:nvPr>
            <p:ph idx="1"/>
          </p:nvPr>
        </p:nvSpPr>
        <p:spPr>
          <a:xfrm>
            <a:off x="150382" y="2070846"/>
            <a:ext cx="8772224" cy="4597060"/>
          </a:xfrm>
        </p:spPr>
        <p:txBody>
          <a:bodyPr>
            <a:normAutofit/>
          </a:bodyPr>
          <a:lstStyle/>
          <a:p>
            <a:pPr marL="0" indent="0">
              <a:buNone/>
            </a:pPr>
            <a:r>
              <a:rPr lang="en-US" dirty="0" smtClean="0"/>
              <a:t>Step 3</a:t>
            </a:r>
          </a:p>
          <a:p>
            <a:r>
              <a:rPr lang="en-US" b="1" dirty="0"/>
              <a:t>Begin your letter by expressing interest in the organization</a:t>
            </a:r>
            <a:r>
              <a:rPr lang="en-US" dirty="0"/>
              <a:t>. This requires spending some time reading about the organization or talking to those involved to understand the organization's mission, goals and activities.</a:t>
            </a:r>
          </a:p>
          <a:p>
            <a:r>
              <a:rPr lang="en-US" dirty="0" smtClean="0"/>
              <a:t>Comment </a:t>
            </a:r>
            <a:r>
              <a:rPr lang="en-US" dirty="0"/>
              <a:t>on an aspect of the organization's activities that you find interesting. For example, you may be sensitive to meeting the needs of the hungry, and the organization is active and skilled in this regard.</a:t>
            </a:r>
          </a:p>
        </p:txBody>
      </p:sp>
    </p:spTree>
    <p:extLst>
      <p:ext uri="{BB962C8B-B14F-4D97-AF65-F5344CB8AC3E}">
        <p14:creationId xmlns:p14="http://schemas.microsoft.com/office/powerpoint/2010/main" val="5434256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Seeking Volunteer Work</a:t>
            </a:r>
            <a:endParaRPr lang="en-US" dirty="0"/>
          </a:p>
        </p:txBody>
      </p:sp>
      <p:sp>
        <p:nvSpPr>
          <p:cNvPr id="3" name="Content Placeholder 2"/>
          <p:cNvSpPr>
            <a:spLocks noGrp="1"/>
          </p:cNvSpPr>
          <p:nvPr>
            <p:ph idx="1"/>
          </p:nvPr>
        </p:nvSpPr>
        <p:spPr>
          <a:xfrm>
            <a:off x="267344" y="2070846"/>
            <a:ext cx="8671971" cy="4647195"/>
          </a:xfrm>
        </p:spPr>
        <p:txBody>
          <a:bodyPr>
            <a:normAutofit/>
          </a:bodyPr>
          <a:lstStyle/>
          <a:p>
            <a:pPr marL="0" indent="0">
              <a:buNone/>
            </a:pPr>
            <a:r>
              <a:rPr lang="en-US" dirty="0" smtClean="0"/>
              <a:t>Step 4</a:t>
            </a:r>
          </a:p>
          <a:p>
            <a:r>
              <a:rPr lang="en-US" b="1" dirty="0"/>
              <a:t>Express your interest in a specific volunteer position</a:t>
            </a:r>
            <a:r>
              <a:rPr lang="en-US" dirty="0"/>
              <a:t>. If the duties of the position have been made available, study these responsibilities ahead of time to be sure that you are qualified. Elaborate on why you are interested in the particular position.</a:t>
            </a:r>
          </a:p>
          <a:p>
            <a:r>
              <a:rPr lang="en-US" dirty="0" smtClean="0"/>
              <a:t>Explain </a:t>
            </a:r>
            <a:r>
              <a:rPr lang="en-US" dirty="0"/>
              <a:t>how your skills and qualifications meet the needs of the volunteer position. Devote no more than 1 paragraph to this explanation. Highlight all relevant abilities, such as interpersonal skills, fund raising experience and administrative skills.</a:t>
            </a:r>
          </a:p>
        </p:txBody>
      </p:sp>
    </p:spTree>
    <p:extLst>
      <p:ext uri="{BB962C8B-B14F-4D97-AF65-F5344CB8AC3E}">
        <p14:creationId xmlns:p14="http://schemas.microsoft.com/office/powerpoint/2010/main" val="235616921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Seeking Volunteer Work</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Step 5</a:t>
            </a:r>
          </a:p>
          <a:p>
            <a:r>
              <a:rPr lang="en-US" b="1" dirty="0"/>
              <a:t>Attach a resume</a:t>
            </a:r>
            <a:r>
              <a:rPr lang="en-US" dirty="0"/>
              <a:t>. If you have an extensive background that might prove beneficial for the organization, be sure to detail your relevant skills in a 1-page resume.</a:t>
            </a:r>
          </a:p>
          <a:p>
            <a:r>
              <a:rPr lang="en-US" dirty="0" smtClean="0"/>
              <a:t>Include </a:t>
            </a:r>
            <a:r>
              <a:rPr lang="en-US" dirty="0"/>
              <a:t>a list of past volunteer experiences. The organization may want to contact others for whom you have volunteered to get a sense of your work habits and reliability.</a:t>
            </a:r>
          </a:p>
          <a:p>
            <a:r>
              <a:rPr lang="en-US" dirty="0" smtClean="0"/>
              <a:t>Provide references if asked. </a:t>
            </a:r>
            <a:r>
              <a:rPr lang="en-US" dirty="0"/>
              <a:t>Indicate the names, titles, organization names and contact information of at least 2 professional references. Be sure to contact the references ahead of time to ask for permission to use their names.</a:t>
            </a:r>
          </a:p>
        </p:txBody>
      </p:sp>
    </p:spTree>
    <p:extLst>
      <p:ext uri="{BB962C8B-B14F-4D97-AF65-F5344CB8AC3E}">
        <p14:creationId xmlns:p14="http://schemas.microsoft.com/office/powerpoint/2010/main" val="268967492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Seeking Volunteer Work</a:t>
            </a:r>
            <a:endParaRPr lang="en-US" dirty="0"/>
          </a:p>
        </p:txBody>
      </p:sp>
      <p:sp>
        <p:nvSpPr>
          <p:cNvPr id="3" name="Content Placeholder 2"/>
          <p:cNvSpPr>
            <a:spLocks noGrp="1"/>
          </p:cNvSpPr>
          <p:nvPr>
            <p:ph idx="1"/>
          </p:nvPr>
        </p:nvSpPr>
        <p:spPr/>
        <p:txBody>
          <a:bodyPr/>
          <a:lstStyle/>
          <a:p>
            <a:pPr marL="0" indent="0">
              <a:buNone/>
            </a:pPr>
            <a:r>
              <a:rPr lang="en-US" dirty="0" smtClean="0"/>
              <a:t>Step 6</a:t>
            </a:r>
          </a:p>
          <a:p>
            <a:pPr marL="0" indent="0">
              <a:buNone/>
            </a:pPr>
            <a:r>
              <a:rPr lang="en-US" b="1" dirty="0"/>
              <a:t>Ask for the opportunity to meet and discuss the volunteer position</a:t>
            </a:r>
            <a:r>
              <a:rPr lang="en-US" dirty="0"/>
              <a:t>. In closing your letter, provide contact information, such as your phone number and email address, so that a representative from the organization can easily get in touch with you.</a:t>
            </a:r>
          </a:p>
        </p:txBody>
      </p:sp>
    </p:spTree>
    <p:extLst>
      <p:ext uri="{BB962C8B-B14F-4D97-AF65-F5344CB8AC3E}">
        <p14:creationId xmlns:p14="http://schemas.microsoft.com/office/powerpoint/2010/main" val="14769407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Seeking Volunteer Work</a:t>
            </a:r>
            <a:endParaRPr lang="en-US" dirty="0"/>
          </a:p>
        </p:txBody>
      </p:sp>
      <p:sp>
        <p:nvSpPr>
          <p:cNvPr id="3" name="Content Placeholder 2"/>
          <p:cNvSpPr>
            <a:spLocks noGrp="1"/>
          </p:cNvSpPr>
          <p:nvPr>
            <p:ph idx="1"/>
          </p:nvPr>
        </p:nvSpPr>
        <p:spPr/>
        <p:txBody>
          <a:bodyPr/>
          <a:lstStyle/>
          <a:p>
            <a:pPr marL="0" indent="0">
              <a:buNone/>
            </a:pPr>
            <a:r>
              <a:rPr lang="en-US" dirty="0" smtClean="0"/>
              <a:t>Step 7</a:t>
            </a:r>
          </a:p>
          <a:p>
            <a:pPr marL="0" indent="0">
              <a:buNone/>
            </a:pPr>
            <a:r>
              <a:rPr lang="en-US" b="1" dirty="0"/>
              <a:t>Ask for the opportunity to meet and discuss the volunteer position</a:t>
            </a:r>
            <a:r>
              <a:rPr lang="en-US" dirty="0"/>
              <a:t>. In closing your letter, provide contact information, such as your phone number and email address, so that a representative from the organization can easily get in touch with you.</a:t>
            </a:r>
          </a:p>
        </p:txBody>
      </p:sp>
    </p:spTree>
    <p:extLst>
      <p:ext uri="{BB962C8B-B14F-4D97-AF65-F5344CB8AC3E}">
        <p14:creationId xmlns:p14="http://schemas.microsoft.com/office/powerpoint/2010/main" val="238139538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114</TotalTime>
  <Words>954</Words>
  <Application>Microsoft Macintosh PowerPoint</Application>
  <PresentationFormat>On-screen Show (4:3)</PresentationFormat>
  <Paragraphs>64</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Habitat</vt:lpstr>
      <vt:lpstr>Experience        Volunteer Work</vt:lpstr>
      <vt:lpstr>Reasons to Volunteer</vt:lpstr>
      <vt:lpstr>Seeking Volunteer Work</vt:lpstr>
      <vt:lpstr>Seeking Volunteer Work</vt:lpstr>
      <vt:lpstr>Seeking Volunteer Work</vt:lpstr>
      <vt:lpstr>Seeking Volunteer Work</vt:lpstr>
      <vt:lpstr>Seeking Volunteer Work</vt:lpstr>
      <vt:lpstr>Seeking Volunteer Work</vt:lpstr>
      <vt:lpstr>Seeking Volunteer Work</vt:lpstr>
      <vt:lpstr>Seeking Volunteer Work</vt:lpstr>
      <vt:lpstr>Seeking Volunteer Work</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Experience-        Volunteer Work</dc:title>
  <dc:creator>Trisha Aspengren</dc:creator>
  <cp:lastModifiedBy>Trisha Aspengren</cp:lastModifiedBy>
  <cp:revision>11</cp:revision>
  <cp:lastPrinted>2014-09-11T14:53:30Z</cp:lastPrinted>
  <dcterms:created xsi:type="dcterms:W3CDTF">2012-09-11T22:42:46Z</dcterms:created>
  <dcterms:modified xsi:type="dcterms:W3CDTF">2014-09-11T14:59:48Z</dcterms:modified>
</cp:coreProperties>
</file>