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98" r:id="rId3"/>
    <p:sldId id="257" r:id="rId4"/>
    <p:sldId id="317" r:id="rId5"/>
    <p:sldId id="258" r:id="rId6"/>
    <p:sldId id="259" r:id="rId7"/>
    <p:sldId id="260" r:id="rId8"/>
    <p:sldId id="266" r:id="rId9"/>
    <p:sldId id="267" r:id="rId10"/>
    <p:sldId id="261" r:id="rId11"/>
    <p:sldId id="265" r:id="rId12"/>
    <p:sldId id="263" r:id="rId13"/>
    <p:sldId id="264" r:id="rId14"/>
    <p:sldId id="271" r:id="rId15"/>
    <p:sldId id="272" r:id="rId16"/>
    <p:sldId id="273" r:id="rId17"/>
    <p:sldId id="274" r:id="rId18"/>
    <p:sldId id="287" r:id="rId19"/>
    <p:sldId id="289" r:id="rId20"/>
    <p:sldId id="290" r:id="rId21"/>
    <p:sldId id="275" r:id="rId22"/>
    <p:sldId id="276" r:id="rId23"/>
    <p:sldId id="277" r:id="rId24"/>
    <p:sldId id="29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  <p:sldId id="292" r:id="rId35"/>
    <p:sldId id="293" r:id="rId36"/>
    <p:sldId id="291" r:id="rId37"/>
    <p:sldId id="294" r:id="rId38"/>
    <p:sldId id="295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7" r:id="rId47"/>
    <p:sldId id="305" r:id="rId48"/>
    <p:sldId id="306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033D91-717E-784A-815C-17896B2FB53C}">
          <p14:sldIdLst>
            <p14:sldId id="256"/>
            <p14:sldId id="298"/>
            <p14:sldId id="257"/>
            <p14:sldId id="317"/>
            <p14:sldId id="258"/>
            <p14:sldId id="259"/>
            <p14:sldId id="260"/>
            <p14:sldId id="266"/>
            <p14:sldId id="267"/>
            <p14:sldId id="261"/>
            <p14:sldId id="265"/>
            <p14:sldId id="263"/>
            <p14:sldId id="264"/>
            <p14:sldId id="271"/>
            <p14:sldId id="272"/>
            <p14:sldId id="273"/>
            <p14:sldId id="274"/>
            <p14:sldId id="287"/>
            <p14:sldId id="289"/>
            <p14:sldId id="290"/>
            <p14:sldId id="275"/>
            <p14:sldId id="276"/>
            <p14:sldId id="277"/>
            <p14:sldId id="29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8"/>
            <p14:sldId id="292"/>
            <p14:sldId id="293"/>
            <p14:sldId id="291"/>
            <p14:sldId id="294"/>
            <p14:sldId id="295"/>
            <p14:sldId id="297"/>
            <p14:sldId id="299"/>
            <p14:sldId id="300"/>
            <p14:sldId id="301"/>
            <p14:sldId id="302"/>
            <p14:sldId id="303"/>
          </p14:sldIdLst>
        </p14:section>
        <p14:section name="Marketing Plan" id="{3B2074AA-EC7F-1240-96E9-F9191DC686C3}">
          <p14:sldIdLst>
            <p14:sldId id="304"/>
            <p14:sldId id="307"/>
            <p14:sldId id="305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68A4"/>
    <a:srgbClr val="16B1D0"/>
    <a:srgbClr val="56AEE4"/>
    <a:srgbClr val="3366CC"/>
    <a:srgbClr val="6699FF"/>
    <a:srgbClr val="33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90895"/>
  </p:normalViewPr>
  <p:slideViewPr>
    <p:cSldViewPr>
      <p:cViewPr varScale="1">
        <p:scale>
          <a:sx n="101" d="100"/>
          <a:sy n="101" d="100"/>
        </p:scale>
        <p:origin x="1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84463"/>
            <a:ext cx="7770813" cy="812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4925" y="3527425"/>
            <a:ext cx="6400800" cy="7953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BE6A63-B2B1-49B4-8108-064E5D042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BD11C-0A6F-4E40-869E-9D67B201B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8" y="138113"/>
            <a:ext cx="1955800" cy="633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6813" y="138113"/>
            <a:ext cx="5718175" cy="633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52F79-58FA-4AAF-A712-84E67449B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07CEE-AA1C-4B57-851B-DE82F11B7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6AD1D-421B-4888-BB5C-B44663F3D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446213"/>
            <a:ext cx="3836987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446213"/>
            <a:ext cx="3836988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15A4D-2B80-4333-95B4-B10968E42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CAE32-F67E-4D18-A4E7-1D1DDF3F6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9822F-9B4C-4D80-896F-E21445171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3ADE8-F1B4-4A70-952B-F4C500FAA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58D24-4845-41F1-963B-A2EF6CC3C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D4137-4E9B-49F0-89FF-7AAC9EDFE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5075" y="138113"/>
            <a:ext cx="7758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446213"/>
            <a:ext cx="78263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83363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3363"/>
            <a:ext cx="2895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3363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B37168-AD99-41EA-8F03-B2810C8C78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tshopper.com/index.html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is.edu/images/research.jpg" TargetMode="External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osley.co.nz/images/data-analysis.JPG" TargetMode="External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www.ohiocitizen.org/moneypolitics/problem.jpg&amp;imgrefurl=http://www.ohiocitizen.org/moneypolitics/money.htm&amp;h=300&amp;w=208&amp;prev=/images?q=problem&amp;svnum=10&amp;hl=en&amp;lr=&amp;ie=UTF-8&amp;oe=UTF-8" TargetMode="Externa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sus.gov/" TargetMode="Externa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rganchase.net/infobahn/survey.gif" TargetMode="Externa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resco.org/pics/signs/19990725/observation.jpg" TargetMode="External"/><Relationship Id="rId3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hyperlink" Target="http://bryce2-2u.freeservers.com/pokorny.htm" TargetMode="External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cean.udel.edu/extreme2002/experiment/images/experiment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is.edu/images/research.jpg" TargetMode="External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nagement.fortune.cnn.com/2012/02/13/nike-digital-marketing/" TargetMode="External"/><Relationship Id="rId3" Type="http://schemas.openxmlformats.org/officeDocument/2006/relationships/hyperlink" Target="http://nrn.com/article/mcdonalds-stress-value-marketing-strateg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census.gov/main/www/cen2000.html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86000"/>
            <a:ext cx="7770813" cy="1211263"/>
          </a:xfrm>
        </p:spPr>
        <p:txBody>
          <a:bodyPr/>
          <a:lstStyle/>
          <a:p>
            <a:r>
              <a:rPr lang="en-US" dirty="0" smtClean="0"/>
              <a:t>E-Marketing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27424"/>
            <a:ext cx="8077200" cy="333057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What you’ll learn:</a:t>
            </a:r>
          </a:p>
          <a:p>
            <a:pPr algn="l"/>
            <a:r>
              <a:rPr lang="en-US" sz="3200" dirty="0"/>
              <a:t>Describe the need for Marketing Information</a:t>
            </a:r>
          </a:p>
          <a:p>
            <a:pPr algn="l"/>
            <a:r>
              <a:rPr lang="en-US" sz="3200" dirty="0"/>
              <a:t>Understand marketing-research activities</a:t>
            </a:r>
          </a:p>
          <a:p>
            <a:pPr algn="l"/>
            <a:r>
              <a:rPr lang="en-US" sz="3200" dirty="0"/>
              <a:t>Understand how to employ marketing-information to develop a marketing plan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Information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1446213"/>
            <a:ext cx="4243387" cy="502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700" dirty="0"/>
              <a:t>A set of procedures and methods that regularly </a:t>
            </a:r>
            <a:r>
              <a:rPr lang="en-US" sz="3700" b="1" dirty="0"/>
              <a:t>generates, stores, analyzes, and distributes </a:t>
            </a:r>
            <a:r>
              <a:rPr lang="en-US" sz="3700" dirty="0"/>
              <a:t>marketing information.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8199" name="Picture 7" descr="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14800"/>
            <a:ext cx="3810000" cy="2238375"/>
          </a:xfrm>
          <a:prstGeom prst="rect">
            <a:avLst/>
          </a:prstGeom>
          <a:noFill/>
        </p:spPr>
      </p:pic>
      <p:pic>
        <p:nvPicPr>
          <p:cNvPr id="8201" name="Picture 9" descr="sell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1809750" cy="2305050"/>
          </a:xfrm>
          <a:prstGeom prst="rect">
            <a:avLst/>
          </a:prstGeom>
          <a:noFill/>
        </p:spPr>
      </p:pic>
      <p:pic>
        <p:nvPicPr>
          <p:cNvPr id="8203" name="Picture 11" descr="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1600200"/>
            <a:ext cx="1905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Information Systems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700" dirty="0"/>
              <a:t>Includes company records, competitor's records, customer profile data, government data</a:t>
            </a:r>
          </a:p>
          <a:p>
            <a:endParaRPr lang="en-US" dirty="0"/>
          </a:p>
        </p:txBody>
      </p:sp>
      <p:pic>
        <p:nvPicPr>
          <p:cNvPr id="17415" name="Picture 7" descr="53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3028950" cy="3028950"/>
          </a:xfrm>
          <a:prstGeom prst="rect">
            <a:avLst/>
          </a:prstGeom>
          <a:noFill/>
        </p:spPr>
      </p:pic>
      <p:pic>
        <p:nvPicPr>
          <p:cNvPr id="17417" name="Picture 9" descr="bst1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2636838" cy="318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Databases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dirty="0"/>
              <a:t>Sometimes information is collected by bar code scanner, “valued customer cards”</a:t>
            </a:r>
          </a:p>
          <a:p>
            <a:endParaRPr lang="en-US" sz="3700" dirty="0"/>
          </a:p>
          <a:p>
            <a:endParaRPr lang="en-US" dirty="0"/>
          </a:p>
        </p:txBody>
      </p:sp>
      <p:pic>
        <p:nvPicPr>
          <p:cNvPr id="14343" name="Picture 7" descr="fund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2076450" cy="1674813"/>
          </a:xfrm>
          <a:prstGeom prst="rect">
            <a:avLst/>
          </a:prstGeom>
          <a:noFill/>
        </p:spPr>
      </p:pic>
      <p:pic>
        <p:nvPicPr>
          <p:cNvPr id="14345" name="Picture 9" descr="costcohol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200400" cy="2000250"/>
          </a:xfrm>
          <a:prstGeom prst="rect">
            <a:avLst/>
          </a:prstGeom>
          <a:noFill/>
        </p:spPr>
      </p:pic>
      <p:pic>
        <p:nvPicPr>
          <p:cNvPr id="14341" name="Picture 5" descr="valuecard_laye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2505075" cy="131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Databases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/>
              <a:t>Often companies sell their information to others</a:t>
            </a:r>
          </a:p>
          <a:p>
            <a:endParaRPr lang="en-US"/>
          </a:p>
        </p:txBody>
      </p:sp>
      <p:pic>
        <p:nvPicPr>
          <p:cNvPr id="15367" name="Picture 7" descr="index3_lef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00400"/>
            <a:ext cx="3886200" cy="3425825"/>
          </a:xfrm>
          <a:prstGeom prst="rect">
            <a:avLst/>
          </a:prstGeom>
          <a:noFill/>
        </p:spPr>
      </p:pic>
      <p:pic>
        <p:nvPicPr>
          <p:cNvPr id="15369" name="Picture 9" descr="computer_name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19400"/>
            <a:ext cx="5867400" cy="173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438400"/>
            <a:ext cx="7770813" cy="1058863"/>
          </a:xfrm>
        </p:spPr>
        <p:txBody>
          <a:bodyPr/>
          <a:lstStyle/>
          <a:p>
            <a:r>
              <a:rPr lang="en-US" dirty="0" smtClean="0"/>
              <a:t>Understand marketing-research activities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10000"/>
            <a:ext cx="7481888" cy="895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3" name="Picture 5" descr="resear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33800"/>
            <a:ext cx="205263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you’ll learn</a:t>
            </a:r>
            <a:endParaRPr lang="en-US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550150" cy="4406900"/>
          </a:xfrm>
        </p:spPr>
        <p:txBody>
          <a:bodyPr/>
          <a:lstStyle/>
          <a:p>
            <a:r>
              <a:rPr lang="en-US" sz="2800" dirty="0"/>
              <a:t>Understand marketing-research activities</a:t>
            </a:r>
          </a:p>
          <a:p>
            <a:pPr lvl="1"/>
            <a:r>
              <a:rPr lang="en-US" sz="2800" dirty="0"/>
              <a:t>Explain the nature of marketing research</a:t>
            </a:r>
          </a:p>
          <a:p>
            <a:pPr lvl="1"/>
            <a:r>
              <a:rPr lang="en-US" sz="2800" dirty="0"/>
              <a:t>Identify sources and types of primary and secondary research</a:t>
            </a:r>
          </a:p>
          <a:p>
            <a:pPr lvl="1"/>
            <a:r>
              <a:rPr lang="en-US" sz="2800" dirty="0"/>
              <a:t>Explain importance of determining the marketing-research problem</a:t>
            </a:r>
          </a:p>
          <a:p>
            <a:pPr lvl="1"/>
            <a:r>
              <a:rPr lang="en-US" sz="2800" dirty="0"/>
              <a:t>Understand the need to interpret, assess, and evaluate marketing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Marketing Research Process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1: Define the Problem</a:t>
            </a:r>
          </a:p>
          <a:p>
            <a:r>
              <a:rPr lang="en-US" dirty="0"/>
              <a:t>Step 2: Obtaining Data</a:t>
            </a:r>
          </a:p>
          <a:p>
            <a:r>
              <a:rPr lang="en-US" b="1" dirty="0"/>
              <a:t>Step 3: Analyzing the </a:t>
            </a:r>
            <a:r>
              <a:rPr lang="en-US" b="1" dirty="0" smtClean="0"/>
              <a:t>Data (Interpret</a:t>
            </a:r>
            <a:r>
              <a:rPr lang="en-US" b="1" dirty="0"/>
              <a:t>, </a:t>
            </a:r>
            <a:r>
              <a:rPr lang="en-US" b="1" dirty="0" smtClean="0"/>
              <a:t>Assess</a:t>
            </a:r>
            <a:r>
              <a:rPr lang="en-US" b="1" dirty="0"/>
              <a:t>, and </a:t>
            </a:r>
            <a:r>
              <a:rPr lang="en-US" b="1" dirty="0" smtClean="0"/>
              <a:t>Evaluate)</a:t>
            </a:r>
            <a:endParaRPr lang="en-US" b="1" dirty="0"/>
          </a:p>
          <a:p>
            <a:r>
              <a:rPr lang="en-US" dirty="0"/>
              <a:t>Step 4: Recommending Solutions to the Problem</a:t>
            </a:r>
          </a:p>
          <a:p>
            <a:r>
              <a:rPr lang="en-US" dirty="0"/>
              <a:t>Step 5: Applying the Results</a:t>
            </a:r>
          </a:p>
          <a:p>
            <a:endParaRPr lang="en-US" b="1" u="sng" dirty="0"/>
          </a:p>
          <a:p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Marketing Research Process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/>
              <a:t>Step 1: Define the Problem</a:t>
            </a:r>
            <a:r>
              <a:rPr lang="en-US" dirty="0"/>
              <a:t> – are customers satisfied?  Are prices competitive? Are promotion activities effective?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Step 2: Obtaining Data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Primary Data</a:t>
            </a:r>
            <a:r>
              <a:rPr lang="en-US" dirty="0"/>
              <a:t> – obtained for the first time and used specifically for the particular problem or issue being studied.</a:t>
            </a:r>
          </a:p>
          <a:p>
            <a:pPr lvl="1">
              <a:lnSpc>
                <a:spcPct val="90000"/>
              </a:lnSpc>
            </a:pPr>
            <a:r>
              <a:rPr lang="en-US" b="1" u="sng" dirty="0"/>
              <a:t>Secondary Data</a:t>
            </a:r>
            <a:r>
              <a:rPr lang="en-US" dirty="0"/>
              <a:t> – has already been completed for some purpose other than the current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3: Analyzing the Data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 dirty="0"/>
              <a:t>Data Analysis</a:t>
            </a:r>
            <a:r>
              <a:rPr lang="en-US" sz="3600" dirty="0"/>
              <a:t> – the process of </a:t>
            </a:r>
            <a:r>
              <a:rPr lang="en-US" sz="3600" dirty="0" smtClean="0"/>
              <a:t>interpreting, assessing, </a:t>
            </a:r>
            <a:r>
              <a:rPr lang="en-US" sz="3600" dirty="0"/>
              <a:t>and </a:t>
            </a:r>
            <a:r>
              <a:rPr lang="en-US" sz="3600" dirty="0" smtClean="0"/>
              <a:t>evaluating the results </a:t>
            </a:r>
            <a:r>
              <a:rPr lang="en-US" sz="3600" dirty="0"/>
              <a:t>of primary and secondary data collection</a:t>
            </a:r>
          </a:p>
        </p:txBody>
      </p:sp>
      <p:pic>
        <p:nvPicPr>
          <p:cNvPr id="12293" name="Picture 5" descr="data-analys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429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605713" cy="825500"/>
          </a:xfrm>
        </p:spPr>
        <p:txBody>
          <a:bodyPr/>
          <a:lstStyle/>
          <a:p>
            <a:r>
              <a:rPr lang="en-US" dirty="0"/>
              <a:t>Step 4: Recommending Solutions to the Problem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86000"/>
            <a:ext cx="7550150" cy="4406900"/>
          </a:xfrm>
        </p:spPr>
        <p:txBody>
          <a:bodyPr/>
          <a:lstStyle/>
          <a:p>
            <a:r>
              <a:rPr lang="en-US" sz="3600" dirty="0"/>
              <a:t>Successful research results in information that helps businesses make decisions on how to solve a problem</a:t>
            </a:r>
          </a:p>
        </p:txBody>
      </p:sp>
      <p:pic>
        <p:nvPicPr>
          <p:cNvPr id="13317" name="Picture 5" descr="probl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19600"/>
            <a:ext cx="138112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13" y="1446213"/>
            <a:ext cx="7826375" cy="5411787"/>
          </a:xfrm>
        </p:spPr>
        <p:txBody>
          <a:bodyPr/>
          <a:lstStyle/>
          <a:p>
            <a:r>
              <a:rPr lang="en-US" sz="2800" dirty="0" smtClean="0"/>
              <a:t>How do I utilize marketing information to develop a marketing plan for an on-line business?</a:t>
            </a:r>
            <a:endParaRPr lang="en-US" sz="1800" dirty="0" smtClean="0"/>
          </a:p>
          <a:p>
            <a:r>
              <a:rPr lang="en-US" sz="1800" dirty="0"/>
              <a:t>A8.0 Construct a Marketing Plan. </a:t>
            </a:r>
            <a:endParaRPr lang="en-US" sz="1800" dirty="0" smtClean="0"/>
          </a:p>
          <a:p>
            <a:r>
              <a:rPr lang="en-US" sz="1800" dirty="0" smtClean="0"/>
              <a:t>A8.1 </a:t>
            </a:r>
            <a:r>
              <a:rPr lang="en-US" sz="1800" dirty="0"/>
              <a:t>Describe effective marketing techniques. </a:t>
            </a:r>
            <a:endParaRPr lang="en-US" sz="1800" dirty="0" smtClean="0"/>
          </a:p>
          <a:p>
            <a:r>
              <a:rPr lang="en-US" sz="1800" dirty="0" smtClean="0"/>
              <a:t>A8.2 </a:t>
            </a:r>
            <a:r>
              <a:rPr lang="en-US" sz="1800" dirty="0"/>
              <a:t>Explore how products and services are conceived, developed, maintained, and improved in response to market opportunities. </a:t>
            </a:r>
            <a:endParaRPr lang="en-US" sz="1800" dirty="0" smtClean="0"/>
          </a:p>
          <a:p>
            <a:r>
              <a:rPr lang="en-US" sz="1800" dirty="0" smtClean="0"/>
              <a:t>A8.3 </a:t>
            </a:r>
            <a:r>
              <a:rPr lang="en-US" sz="1800" dirty="0"/>
              <a:t>Conduct market analysis and assess the business organization’s position within their industry. </a:t>
            </a:r>
            <a:endParaRPr lang="en-US" sz="1800" dirty="0" smtClean="0"/>
          </a:p>
          <a:p>
            <a:r>
              <a:rPr lang="en-US" sz="1800" dirty="0" smtClean="0"/>
              <a:t>A8.4 </a:t>
            </a:r>
            <a:r>
              <a:rPr lang="en-US" sz="1800" dirty="0"/>
              <a:t>Interpret how market research is used to develop strategies for marketing. </a:t>
            </a:r>
            <a:endParaRPr lang="en-US" sz="1800" dirty="0" smtClean="0"/>
          </a:p>
          <a:p>
            <a:r>
              <a:rPr lang="en-US" sz="1800" dirty="0" smtClean="0"/>
              <a:t>A8.5 </a:t>
            </a:r>
            <a:r>
              <a:rPr lang="en-US" sz="1800" dirty="0"/>
              <a:t>Differentiate the components of a promotional plan (e.g., advertising, public relations, and sales promotion) and describe how the plan is used to achieve a stated outcome.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911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5: Applying the Results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188" y="1720850"/>
            <a:ext cx="5713412" cy="4406900"/>
          </a:xfrm>
        </p:spPr>
        <p:txBody>
          <a:bodyPr/>
          <a:lstStyle/>
          <a:p>
            <a:r>
              <a:rPr lang="en-US" sz="3600"/>
              <a:t>Managers use the research report to help make decisions.</a:t>
            </a:r>
          </a:p>
          <a:p>
            <a:r>
              <a:rPr lang="en-US" sz="3600"/>
              <a:t>Monitor the results</a:t>
            </a:r>
          </a:p>
          <a:p>
            <a:r>
              <a:rPr lang="en-US" sz="3600"/>
              <a:t>An ongoing process</a:t>
            </a:r>
          </a:p>
          <a:p>
            <a:pPr>
              <a:buFontTx/>
              <a:buNone/>
            </a:pPr>
            <a:endParaRPr lang="en-US" sz="3600"/>
          </a:p>
        </p:txBody>
      </p:sp>
      <p:pic>
        <p:nvPicPr>
          <p:cNvPr id="14345" name="Picture 9" descr="EBAY7140-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890849"/>
            <a:ext cx="2514600" cy="196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228600"/>
            <a:ext cx="8231187" cy="825500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b="1" dirty="0">
                <a:solidFill>
                  <a:srgbClr val="FF0000"/>
                </a:solidFill>
              </a:rPr>
              <a:t>Secondary Data </a:t>
            </a:r>
            <a:r>
              <a:rPr lang="en-US" dirty="0"/>
              <a:t>Are Obtained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7550150" cy="44069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Internet Sources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U.S. Government </a:t>
            </a:r>
            <a:r>
              <a:rPr lang="en-US" sz="3600" dirty="0"/>
              <a:t>Sources</a:t>
            </a:r>
          </a:p>
          <a:p>
            <a:pPr lvl="1"/>
            <a:r>
              <a:rPr lang="en-US" sz="3200" dirty="0"/>
              <a:t>U.S. Census Bureau, SBA, Statistical Abstract of the U.S.</a:t>
            </a:r>
          </a:p>
          <a:p>
            <a:r>
              <a:rPr lang="en-US" sz="3600" dirty="0"/>
              <a:t>Specialized </a:t>
            </a:r>
            <a:r>
              <a:rPr lang="en-US" sz="3600" dirty="0">
                <a:solidFill>
                  <a:srgbClr val="FF0000"/>
                </a:solidFill>
              </a:rPr>
              <a:t>Research Companies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Business and Trade Publications</a:t>
            </a:r>
          </a:p>
          <a:p>
            <a:pPr lvl="1"/>
            <a:endParaRPr lang="en-US" sz="3200" dirty="0"/>
          </a:p>
        </p:txBody>
      </p:sp>
      <p:pic>
        <p:nvPicPr>
          <p:cNvPr id="14353" name="Picture 1041" descr="U.S. Census Burea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086475" cy="238125"/>
          </a:xfrm>
          <a:prstGeom prst="rect">
            <a:avLst/>
          </a:prstGeom>
          <a:noFill/>
        </p:spPr>
      </p:pic>
      <p:sp>
        <p:nvSpPr>
          <p:cNvPr id="14354" name="Text Box 1042"/>
          <p:cNvSpPr txBox="1">
            <a:spLocks noChangeArrowheads="1"/>
          </p:cNvSpPr>
          <p:nvPr/>
        </p:nvSpPr>
        <p:spPr bwMode="auto">
          <a:xfrm>
            <a:off x="1828800" y="16002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Check out all of the information you can get at the U.S. Census Bureau’s web site by clicking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 dirty="0"/>
              <a:t>Advantages of Secondary Data</a:t>
            </a:r>
            <a:r>
              <a:rPr lang="en-US" sz="3600" dirty="0"/>
              <a:t> – easy to obtain.  Saves time and money.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u="sng" dirty="0"/>
              <a:t>Disadvantages of Secondary Data</a:t>
            </a:r>
            <a:r>
              <a:rPr lang="en-US" sz="3600" dirty="0"/>
              <a:t> – existing data may not be suitable or available.  Sometimes it is inaccurate.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surv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133599" cy="138213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533400"/>
            <a:ext cx="6783388" cy="685800"/>
          </a:xfrm>
        </p:spPr>
        <p:txBody>
          <a:bodyPr/>
          <a:lstStyle/>
          <a:p>
            <a:r>
              <a:rPr lang="en-US" sz="3200" b="1" dirty="0"/>
              <a:t>How </a:t>
            </a:r>
            <a:r>
              <a:rPr lang="en-US" sz="3200" b="1" dirty="0">
                <a:solidFill>
                  <a:srgbClr val="FF0000"/>
                </a:solidFill>
              </a:rPr>
              <a:t>Primary Data </a:t>
            </a:r>
            <a:r>
              <a:rPr lang="en-US" sz="3200" b="1" dirty="0"/>
              <a:t>Are Obtained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u="sng" dirty="0">
                <a:solidFill>
                  <a:srgbClr val="FF0000"/>
                </a:solidFill>
              </a:rPr>
              <a:t>Survey Method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– information is gathered through the use of surveys or questionnaires</a:t>
            </a:r>
          </a:p>
          <a:p>
            <a:pPr lvl="1"/>
            <a:r>
              <a:rPr lang="en-US" sz="3200" b="1" u="sng" dirty="0"/>
              <a:t>Sample</a:t>
            </a:r>
            <a:r>
              <a:rPr lang="en-US" sz="3200" dirty="0"/>
              <a:t> – part of the target population that is assumed to represent the entire population</a:t>
            </a:r>
          </a:p>
          <a:p>
            <a:pPr lvl="1"/>
            <a:r>
              <a:rPr lang="en-US" sz="3200" dirty="0"/>
              <a:t>The </a:t>
            </a:r>
            <a:r>
              <a:rPr lang="en-US" sz="3200" b="1" dirty="0"/>
              <a:t>bigger</a:t>
            </a:r>
            <a:r>
              <a:rPr lang="en-US" sz="3200" dirty="0"/>
              <a:t> the sample size of people surveyed the more reliable the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collect primary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Surveys </a:t>
            </a:r>
            <a:r>
              <a:rPr lang="en-US" dirty="0" smtClean="0">
                <a:solidFill>
                  <a:srgbClr val="FF0000"/>
                </a:solidFill>
              </a:rPr>
              <a:t>– Internet, telephone, face-to-face, focus groups, panels,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Observation </a:t>
            </a:r>
            <a:r>
              <a:rPr lang="en-US" dirty="0" smtClean="0">
                <a:solidFill>
                  <a:srgbClr val="FF0000"/>
                </a:solidFill>
              </a:rPr>
              <a:t>– Secret shoppers, store cameras, watching customers reaction to products, etc.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Experiment </a:t>
            </a:r>
            <a:r>
              <a:rPr lang="en-US" dirty="0" smtClean="0">
                <a:solidFill>
                  <a:srgbClr val="FF0000"/>
                </a:solidFill>
              </a:rPr>
              <a:t>– Taste tests, test marketing, or product sampling. Hypothesis based.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Survey Methods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Online </a:t>
            </a:r>
            <a:r>
              <a:rPr lang="en-US" dirty="0" smtClean="0">
                <a:solidFill>
                  <a:srgbClr val="FF0000"/>
                </a:solidFill>
              </a:rPr>
              <a:t>surveys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Focus group chat sessions on the Internet</a:t>
            </a:r>
          </a:p>
          <a:p>
            <a:r>
              <a:rPr lang="en-US" dirty="0" smtClean="0"/>
              <a:t>Digital </a:t>
            </a:r>
            <a:r>
              <a:rPr lang="en-US" dirty="0"/>
              <a:t>surveys using a prerecorded </a:t>
            </a:r>
            <a:r>
              <a:rPr lang="en-US" dirty="0" smtClean="0"/>
              <a:t>voice</a:t>
            </a:r>
          </a:p>
          <a:p>
            <a:r>
              <a:rPr lang="en-US" dirty="0" smtClean="0"/>
              <a:t>Electronic Surveys</a:t>
            </a:r>
          </a:p>
          <a:p>
            <a:r>
              <a:rPr lang="en-US" dirty="0" smtClean="0"/>
              <a:t>Pop-Up Surveys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ace-to-Face-219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05713" cy="825500"/>
          </a:xfrm>
        </p:spPr>
        <p:txBody>
          <a:bodyPr/>
          <a:lstStyle/>
          <a:p>
            <a:r>
              <a:rPr lang="en-US" b="1" dirty="0"/>
              <a:t>Types of Surveys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4646613" cy="4406900"/>
          </a:xfrm>
        </p:spPr>
        <p:txBody>
          <a:bodyPr/>
          <a:lstStyle/>
          <a:p>
            <a:r>
              <a:rPr lang="en-US" sz="3600" dirty="0"/>
              <a:t>Personal Interview – questioning </a:t>
            </a:r>
            <a:r>
              <a:rPr lang="en-US" sz="3600" dirty="0">
                <a:solidFill>
                  <a:srgbClr val="FF0000"/>
                </a:solidFill>
              </a:rPr>
              <a:t>face-to-face</a:t>
            </a:r>
          </a:p>
          <a:p>
            <a:pPr lvl="1"/>
            <a:r>
              <a:rPr lang="en-US" sz="3200" dirty="0"/>
              <a:t>People are more willing to respond in person.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Surveys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Mall Intercept Interview – conducted in a central location.</a:t>
            </a:r>
          </a:p>
        </p:txBody>
      </p:sp>
      <p:pic>
        <p:nvPicPr>
          <p:cNvPr id="21509" name="Picture 5" descr="mall_intercept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24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Surveys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08100"/>
            <a:ext cx="7550150" cy="44069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Focus Group Interview </a:t>
            </a:r>
            <a:r>
              <a:rPr lang="en-US" sz="3200" dirty="0"/>
              <a:t>– </a:t>
            </a:r>
            <a:r>
              <a:rPr lang="en-US" sz="3200" dirty="0" smtClean="0"/>
              <a:t>A group of 6 to 12 people who are </a:t>
            </a:r>
            <a:r>
              <a:rPr lang="en-US" sz="3200" b="1" dirty="0" smtClean="0"/>
              <a:t>a part of the target that is assumed to represent the entire population</a:t>
            </a:r>
            <a:r>
              <a:rPr lang="en-US" sz="3200" dirty="0" smtClean="0"/>
              <a:t> </a:t>
            </a:r>
            <a:r>
              <a:rPr lang="en-US" sz="3200" b="1" dirty="0" smtClean="0"/>
              <a:t>who </a:t>
            </a:r>
            <a:r>
              <a:rPr lang="en-US" sz="3200" b="1" dirty="0"/>
              <a:t>are brought together </a:t>
            </a:r>
            <a:r>
              <a:rPr lang="en-US" sz="3200" dirty="0"/>
              <a:t>by researchers to </a:t>
            </a:r>
            <a:r>
              <a:rPr lang="en-US" sz="3200" b="1" dirty="0"/>
              <a:t>discuss</a:t>
            </a:r>
            <a:r>
              <a:rPr lang="en-US" sz="3200" dirty="0"/>
              <a:t> a particular situation or </a:t>
            </a:r>
            <a:r>
              <a:rPr lang="en-US" sz="3200" b="1" dirty="0"/>
              <a:t>reactions</a:t>
            </a:r>
            <a:r>
              <a:rPr lang="en-US" sz="3200" dirty="0"/>
              <a:t> to a product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6629" name="Picture 5" descr="Students conducting focus-group s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267200"/>
            <a:ext cx="3200400" cy="254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075" y="138113"/>
            <a:ext cx="5622925" cy="1143000"/>
          </a:xfrm>
        </p:spPr>
        <p:txBody>
          <a:bodyPr/>
          <a:lstStyle/>
          <a:p>
            <a:r>
              <a:rPr lang="en-US" b="1" dirty="0"/>
              <a:t>Types of Surveys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188" y="1720850"/>
            <a:ext cx="5408612" cy="44069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Telephone</a:t>
            </a:r>
            <a:r>
              <a:rPr lang="en-US" sz="3600" dirty="0"/>
              <a:t> Interview </a:t>
            </a:r>
          </a:p>
          <a:p>
            <a:pPr lvl="1"/>
            <a:r>
              <a:rPr lang="en-US" sz="3200" dirty="0"/>
              <a:t>This type of survey has the greatest potential for causing resentment on the part of those surveyed.</a:t>
            </a:r>
          </a:p>
          <a:p>
            <a:r>
              <a:rPr lang="en-US" sz="3600" dirty="0"/>
              <a:t>Mail </a:t>
            </a:r>
            <a:r>
              <a:rPr lang="en-US" sz="3600" dirty="0" smtClean="0"/>
              <a:t>Survey</a:t>
            </a:r>
          </a:p>
          <a:p>
            <a:pPr lvl="1"/>
            <a:r>
              <a:rPr lang="en-US" dirty="0" smtClean="0"/>
              <a:t>Questionnaire sent in the mail This has the lowest response rate.</a:t>
            </a:r>
            <a:endParaRPr lang="en-US" dirty="0"/>
          </a:p>
        </p:txBody>
      </p:sp>
      <p:pic>
        <p:nvPicPr>
          <p:cNvPr id="27653" name="Picture 5" descr="222115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138363" cy="3219450"/>
          </a:xfrm>
          <a:prstGeom prst="rect">
            <a:avLst/>
          </a:prstGeom>
          <a:noFill/>
        </p:spPr>
      </p:pic>
      <p:pic>
        <p:nvPicPr>
          <p:cNvPr id="27655" name="Picture 7" descr="mail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05200"/>
            <a:ext cx="205740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Skills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2743201"/>
            <a:ext cx="7826375" cy="3200400"/>
          </a:xfrm>
        </p:spPr>
        <p:txBody>
          <a:bodyPr/>
          <a:lstStyle/>
          <a:p>
            <a:r>
              <a:rPr lang="en-US" sz="2800" dirty="0"/>
              <a:t> What are the differences between internet and traditional marketing strategies?</a:t>
            </a:r>
          </a:p>
          <a:p>
            <a:r>
              <a:rPr lang="en-US" sz="2800" dirty="0"/>
              <a:t>What are the effects of marketing for an online business?</a:t>
            </a:r>
          </a:p>
          <a:p>
            <a:r>
              <a:rPr lang="en-US" sz="2800" dirty="0"/>
              <a:t>How do I analyze a web competitor?</a:t>
            </a:r>
          </a:p>
          <a:p>
            <a:r>
              <a:rPr lang="en-US" sz="2800" dirty="0"/>
              <a:t>How do I understand online consumers?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197987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Students will be able to: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 Method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550150" cy="4406900"/>
          </a:xfrm>
        </p:spPr>
        <p:txBody>
          <a:bodyPr/>
          <a:lstStyle/>
          <a:p>
            <a:r>
              <a:rPr lang="en-US" sz="3600" dirty="0"/>
              <a:t>Actions of people are watched either by cameras or observers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Mystery shopping</a:t>
            </a:r>
          </a:p>
          <a:p>
            <a:pPr lvl="1"/>
            <a:r>
              <a:rPr lang="en-US" sz="3600" dirty="0"/>
              <a:t>It cannot measure attitudes or motivations</a:t>
            </a:r>
          </a:p>
        </p:txBody>
      </p:sp>
      <p:pic>
        <p:nvPicPr>
          <p:cNvPr id="10245" name="Picture 5" descr="observ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00600"/>
            <a:ext cx="21304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Point-of-Sale Research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Combines natural observation with personal interviews to get people to explain their buying behavior</a:t>
            </a:r>
          </a:p>
          <a:p>
            <a:r>
              <a:rPr lang="en-US" sz="3600" dirty="0"/>
              <a:t>Researcher watches the sale, then approaches the selected shoppers and ask them questions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Experimental</a:t>
            </a:r>
            <a:r>
              <a:rPr lang="en-US" dirty="0"/>
              <a:t> Method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Researcher observes the results of changing one or more marketing variables while keeping certain other variable constant.</a:t>
            </a:r>
          </a:p>
        </p:txBody>
      </p:sp>
      <p:pic>
        <p:nvPicPr>
          <p:cNvPr id="11269" name="Picture 5" descr="experime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43400"/>
            <a:ext cx="1257300" cy="200025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72" name="Picture 8" descr="the Pokorny-experi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9624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computer process that uses statistical methods to extract new information from large amounts of data.</a:t>
            </a:r>
          </a:p>
          <a:p>
            <a:r>
              <a:rPr lang="en-US" dirty="0"/>
              <a:t>A database may contain subtle relationships or patterns that only a mathematical search process can identify.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 how to employ marketing-information to develop a marketing plan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14800"/>
            <a:ext cx="7481888" cy="5905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3" name="Picture 5" descr="resear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33800"/>
            <a:ext cx="205263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5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you’ll learn</a:t>
            </a:r>
            <a:endParaRPr lang="en-US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550150" cy="4406900"/>
          </a:xfrm>
        </p:spPr>
        <p:txBody>
          <a:bodyPr/>
          <a:lstStyle/>
          <a:p>
            <a:r>
              <a:rPr lang="en-US" sz="2800" dirty="0"/>
              <a:t>Understand how to employ marketing-information to develop a marketing plan</a:t>
            </a:r>
          </a:p>
          <a:p>
            <a:pPr lvl="1"/>
            <a:r>
              <a:rPr lang="en-US" sz="2800" dirty="0"/>
              <a:t>Explain the concept of marketing strategies</a:t>
            </a:r>
          </a:p>
          <a:p>
            <a:pPr lvl="1"/>
            <a:r>
              <a:rPr lang="en-US" sz="2800" dirty="0"/>
              <a:t>Explain the importance of designing marketing strategies based on market research</a:t>
            </a:r>
          </a:p>
          <a:p>
            <a:pPr lvl="1"/>
            <a:r>
              <a:rPr lang="en-US" sz="2800" dirty="0"/>
              <a:t>Explain the nature of marketing plans</a:t>
            </a:r>
          </a:p>
        </p:txBody>
      </p:sp>
    </p:spTree>
    <p:extLst>
      <p:ext uri="{BB962C8B-B14F-4D97-AF65-F5344CB8AC3E}">
        <p14:creationId xmlns:p14="http://schemas.microsoft.com/office/powerpoint/2010/main" val="22739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Marketing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Outlines the goals and objectives of the sales and marketing departments</a:t>
            </a:r>
          </a:p>
          <a:p>
            <a:r>
              <a:rPr lang="en-US" dirty="0" smtClean="0"/>
              <a:t>Decisions about how the customer will find and be motivated to purchase a product.</a:t>
            </a:r>
          </a:p>
          <a:p>
            <a:r>
              <a:rPr lang="en-US" dirty="0" smtClean="0"/>
              <a:t>Focuses limited financial resources on the target market.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Marketing Strategy </a:t>
            </a:r>
            <a:r>
              <a:rPr lang="en-US" dirty="0">
                <a:solidFill>
                  <a:srgbClr val="FF0000"/>
                </a:solidFill>
              </a:rPr>
              <a:t>– A marketing strategy identifies target markets and sets marketing mix choices that focus on those markets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Marketing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based on research!</a:t>
            </a:r>
          </a:p>
          <a:p>
            <a:pPr lvl="1"/>
            <a:r>
              <a:rPr lang="en-US" dirty="0" smtClean="0"/>
              <a:t>Evaluation of the internal and external environment (research).</a:t>
            </a:r>
          </a:p>
          <a:p>
            <a:pPr lvl="1"/>
            <a:r>
              <a:rPr lang="en-US" dirty="0" smtClean="0"/>
              <a:t>Must be directed at the target market (research).</a:t>
            </a:r>
          </a:p>
          <a:p>
            <a:pPr lvl="1"/>
            <a:r>
              <a:rPr lang="en-US" dirty="0" smtClean="0"/>
              <a:t>Include options and alternatives (research)</a:t>
            </a:r>
          </a:p>
          <a:p>
            <a:pPr lvl="1"/>
            <a:r>
              <a:rPr lang="en-US" dirty="0"/>
              <a:t>Have measureable </a:t>
            </a:r>
            <a:r>
              <a:rPr lang="en-US" dirty="0" smtClean="0"/>
              <a:t>outcomes, did </a:t>
            </a:r>
            <a:r>
              <a:rPr lang="en-US" dirty="0"/>
              <a:t>it </a:t>
            </a:r>
            <a:r>
              <a:rPr lang="en-US" dirty="0" smtClean="0"/>
              <a:t>work</a:t>
            </a:r>
            <a:r>
              <a:rPr lang="en-US" dirty="0"/>
              <a:t> </a:t>
            </a:r>
            <a:r>
              <a:rPr lang="en-US" dirty="0" smtClean="0"/>
              <a:t>(research)?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Marketing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13" y="1446213"/>
            <a:ext cx="7826375" cy="5411787"/>
          </a:xfrm>
        </p:spPr>
        <p:txBody>
          <a:bodyPr/>
          <a:lstStyle/>
          <a:p>
            <a:r>
              <a:rPr lang="en-US" sz="2800" dirty="0" smtClean="0"/>
              <a:t>The Marketing Plan is part of a Business Plan, the overall outline of a business.</a:t>
            </a:r>
          </a:p>
          <a:p>
            <a:r>
              <a:rPr lang="en-US" sz="2800" dirty="0" smtClean="0"/>
              <a:t>Marketing Plans are the list of actions necessary to complete the Marketing Strategy</a:t>
            </a:r>
          </a:p>
          <a:p>
            <a:r>
              <a:rPr lang="en-US" sz="2800" dirty="0" smtClean="0"/>
              <a:t>Addresses all of the </a:t>
            </a:r>
            <a:r>
              <a:rPr lang="en-US" sz="2800" b="1" dirty="0" smtClean="0"/>
              <a:t>5</a:t>
            </a:r>
            <a:r>
              <a:rPr lang="en-US" sz="2800" dirty="0" smtClean="0"/>
              <a:t> P’s added </a:t>
            </a:r>
            <a:r>
              <a:rPr lang="en-US" sz="2800" b="1" dirty="0" smtClean="0"/>
              <a:t>People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P</a:t>
            </a:r>
            <a:r>
              <a:rPr lang="en-US" sz="2800" dirty="0" smtClean="0"/>
              <a:t>roduct or service description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P</a:t>
            </a:r>
            <a:r>
              <a:rPr lang="en-US" sz="2800" dirty="0" smtClean="0"/>
              <a:t>romotion and advertising plan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P</a:t>
            </a:r>
            <a:r>
              <a:rPr lang="en-US" sz="2800" dirty="0" smtClean="0"/>
              <a:t>lace -Business location (advantage/disadvantage)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P</a:t>
            </a:r>
            <a:r>
              <a:rPr lang="en-US" sz="2800" dirty="0" smtClean="0"/>
              <a:t>ricing strategy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P</a:t>
            </a:r>
            <a:r>
              <a:rPr lang="en-US" sz="2800" dirty="0" smtClean="0"/>
              <a:t>eople – target market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8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NIKE - Over the past three years Nike has decreased its spending in TV and Print advertising by 40% and is shifting resources into the digital realm.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://management.fortune.cnn.com/2012/02/13/nike-digital-marketing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McDonalds – With the sluggish economy McDonald’s is stressing value to grow guest count and coax customers into buying regular-price items.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http://nrn.com/article/mcdonalds-stress-value-marketing-</a:t>
            </a:r>
            <a:r>
              <a:rPr lang="en-US" dirty="0" smtClean="0">
                <a:hlinkClick r:id="rId3"/>
              </a:rPr>
              <a:t>strategy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Product Lifecycle</a:t>
            </a:r>
            <a:br>
              <a:rPr lang="en-US" sz="3200" dirty="0" smtClean="0"/>
            </a:br>
            <a:r>
              <a:rPr lang="en-US" sz="3200" dirty="0" smtClean="0"/>
              <a:t>What stage depicts what type of marketing</a:t>
            </a: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197987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Students will be able to: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7031182" cy="4833938"/>
          </a:xfrm>
        </p:spPr>
      </p:pic>
    </p:spTree>
    <p:extLst>
      <p:ext uri="{BB962C8B-B14F-4D97-AF65-F5344CB8AC3E}">
        <p14:creationId xmlns:p14="http://schemas.microsoft.com/office/powerpoint/2010/main" val="7449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Marketing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business can control 4 elements of marketing that it combines in a way that reaches the businesses target market. </a:t>
            </a:r>
          </a:p>
          <a:p>
            <a:r>
              <a:rPr lang="en-US" dirty="0" smtClean="0"/>
              <a:t>Product, Price, Place (distribution), &amp; Promotion</a:t>
            </a:r>
          </a:p>
          <a:p>
            <a:r>
              <a:rPr lang="en-US" dirty="0" smtClean="0"/>
              <a:t>A business can change any 1 or more of the ingredients to reach specific target markets (People)</a:t>
            </a:r>
          </a:p>
          <a:p>
            <a:endParaRPr lang="en-US" dirty="0"/>
          </a:p>
        </p:txBody>
      </p:sp>
      <p:pic>
        <p:nvPicPr>
          <p:cNvPr id="4" name="Picture 3" descr="fruit-cake-ingredients-251414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91162"/>
            <a:ext cx="2819401" cy="20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 ingredient of the marketing mix includes decisions about the product’s design, brand name, packaging, and warranties.</a:t>
            </a:r>
            <a:endParaRPr lang="en-US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52800"/>
            <a:ext cx="4876800" cy="32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Pricing ingredient is concerned with both base prices and discounts. Pricing decisions are intended to achieve goals, such as to maximize profit or make room for new products.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Place ingredient concerns the distribution channel. Not only transportation and storage but also selection of intermediaries. </a:t>
            </a:r>
          </a:p>
          <a:p>
            <a:r>
              <a:rPr lang="en-US" dirty="0" smtClean="0"/>
              <a:t>How many levels of intermediaries should be used? Should the product be distributed as widely as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Promotion ingredient focuses on providing information to target markets. </a:t>
            </a:r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Personal Selling</a:t>
            </a:r>
          </a:p>
          <a:p>
            <a:r>
              <a:rPr lang="en-US" dirty="0" smtClean="0"/>
              <a:t>Sales Promotion</a:t>
            </a:r>
          </a:p>
          <a:p>
            <a:r>
              <a:rPr lang="en-US" dirty="0" smtClean="0"/>
              <a:t>Public 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Marketing Plan is a written document that specifies a company’s description, mission and goals, core competencies (competitive advantage), SWOT Analysis, competition, target market, marketing mix, budget, timeline, and monitoring.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REFER TO SAMPLE MARKETING PLAN ON CLASS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60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Primary goal is to communicate a clear consistent message to employees and customers about the direction of marketing, promotion, and branding.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Helps marketing managers monitor and evaluate the marketing strategy.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Marketing Plans need to be updated frequently.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(Read example-Blue Sky Clothing)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Outlines the Who, What, Where, When, How, and Why of the marketing plan.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13" y="1446213"/>
            <a:ext cx="7826375" cy="54117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Summarizes the history of the company; how it was founded and by whom, what its products are, and why they are unique.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It begins to “sell” the reader on the growth possibilities for the company.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mtClean="0"/>
              <a:t>Activity- Lay </a:t>
            </a:r>
            <a:r>
              <a:rPr lang="en-US" dirty="0" smtClean="0"/>
              <a:t>the foundation of the business- Write the Company Description including an introduction to the marketing plan…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13" y="1446213"/>
            <a:ext cx="7826375" cy="54117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State the company’s mission statement and goals including financial and nonfinancial goals.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Include growth and profits for the company as well as the community benefits.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Class Activity- Find your favorite company’s mission statement and share it with the class</a:t>
            </a:r>
          </a:p>
          <a:p>
            <a:r>
              <a:rPr lang="en-US" dirty="0" smtClean="0"/>
              <a:t>Write the Ranger Station’s Mission and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Research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1831975"/>
            <a:ext cx="7826375" cy="5026025"/>
          </a:xfrm>
        </p:spPr>
        <p:txBody>
          <a:bodyPr/>
          <a:lstStyle/>
          <a:p>
            <a:r>
              <a:rPr lang="en-US" sz="2800" b="1" dirty="0"/>
              <a:t>Links the consumer, customer, and public to the marketer through information.</a:t>
            </a:r>
          </a:p>
          <a:p>
            <a:r>
              <a:rPr lang="en-US" sz="2800" b="1" dirty="0"/>
              <a:t>The primary emphasis is to obtain information about the </a:t>
            </a:r>
            <a:r>
              <a:rPr lang="en-US" sz="2800" b="1" u="sng" dirty="0"/>
              <a:t>preferences, opinions,  habits, trends, and plans </a:t>
            </a:r>
            <a:r>
              <a:rPr lang="en-US" sz="2800" b="1" dirty="0"/>
              <a:t>of current and potential customers</a:t>
            </a:r>
            <a:r>
              <a:rPr lang="en-US" sz="2800" b="1" dirty="0" smtClean="0"/>
              <a:t>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Marketing Research </a:t>
            </a:r>
            <a:r>
              <a:rPr lang="en-US" sz="2800" dirty="0">
                <a:solidFill>
                  <a:srgbClr val="FF0000"/>
                </a:solidFill>
              </a:rPr>
              <a:t>– the systematic gathering, recording, and analysis of data about issues relating to marketing products and </a:t>
            </a:r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5" name="Picture 5" descr="stud-link~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667000" cy="123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 (COMPETITIVE ADVANTAGE)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does the company do well?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does it plan to achieve a sustainable competitive advantage over competitors?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Should focus on building relationships with customers.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pic>
        <p:nvPicPr>
          <p:cNvPr id="6" name="Content Placeholder 5" descr="220px-SWOT_en.svg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19181" b="9591"/>
          <a:stretch/>
        </p:blipFill>
        <p:spPr>
          <a:xfrm>
            <a:off x="1159397" y="1447799"/>
            <a:ext cx="8187290" cy="5257801"/>
          </a:xfrm>
        </p:spPr>
      </p:pic>
    </p:spTree>
    <p:extLst>
      <p:ext uri="{BB962C8B-B14F-4D97-AF65-F5344CB8AC3E}">
        <p14:creationId xmlns:p14="http://schemas.microsoft.com/office/powerpoint/2010/main" val="38720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Provides an outline of the marketing environment. Clearly identifies the company’s strengths, weaknesses, opportunities, and threats.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(See chart on example)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Identify an describe the company’s competition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Describe how the company rises to the challenge of the competition.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Refer to any surveys or research conducted in this area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Identify the intended market segment(s) the company is targeting.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Describe current target market and new markets the company is seeking.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 the details of the 4 P’s.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Product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Price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Place (include distribution strategies)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Promotion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BUDGET, TIMELINE,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Include actual financial details such as projected sales for the next three years. If there will be new products introduced describe when and how much.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will the plan be monitored and evaluated? How will the company know if the marketing plan is successful?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 will the company address shifts that need to be made along the way?</a:t>
            </a:r>
          </a:p>
          <a:p>
            <a:pPr marL="0" indent="0">
              <a:buNone/>
            </a:pPr>
            <a:r>
              <a:rPr lang="en-US" u="sng" dirty="0" smtClean="0"/>
              <a:t>(See example also go back to your Goals)</a:t>
            </a:r>
          </a:p>
        </p:txBody>
      </p:sp>
    </p:spTree>
    <p:extLst>
      <p:ext uri="{BB962C8B-B14F-4D97-AF65-F5344CB8AC3E}">
        <p14:creationId xmlns:p14="http://schemas.microsoft.com/office/powerpoint/2010/main" val="18870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MARKETING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prepare and create a marketing plan for the expansion of the Ranger Station through adding an on-line store and how the student store can expand it’s market share on Tuesdays. </a:t>
            </a:r>
          </a:p>
          <a:p>
            <a:r>
              <a:rPr lang="en-US" dirty="0" smtClean="0"/>
              <a:t>This assignment will be done independently </a:t>
            </a:r>
          </a:p>
          <a:p>
            <a:r>
              <a:rPr lang="en-US" dirty="0" smtClean="0"/>
              <a:t>See rubric for details.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Marketing Research Important?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1831975"/>
            <a:ext cx="7826375" cy="5026025"/>
          </a:xfrm>
        </p:spPr>
        <p:txBody>
          <a:bodyPr/>
          <a:lstStyle/>
          <a:p>
            <a:r>
              <a:rPr lang="en-US" sz="3300" dirty="0"/>
              <a:t>Helps businesses plan their future operations to increase sales and profit.</a:t>
            </a:r>
          </a:p>
          <a:p>
            <a:r>
              <a:rPr lang="en-US" sz="3300" dirty="0"/>
              <a:t>Helps solve marketing problems and anticipate future potential</a:t>
            </a:r>
          </a:p>
          <a:p>
            <a:r>
              <a:rPr lang="en-US" sz="3300" dirty="0"/>
              <a:t>Helps keep track of what is happening in current markets – what the competition is doing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Marketing Research?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300" dirty="0"/>
              <a:t>Small companies – research is often informal – done by owner or manager</a:t>
            </a:r>
            <a:r>
              <a:rPr lang="en-US" sz="3300" dirty="0" smtClean="0"/>
              <a:t>.</a:t>
            </a:r>
          </a:p>
          <a:p>
            <a:r>
              <a:rPr lang="en-US" sz="3300" dirty="0" smtClean="0"/>
              <a:t>Internal (done using company employees)</a:t>
            </a:r>
          </a:p>
          <a:p>
            <a:r>
              <a:rPr lang="en-US" sz="3300" b="1" dirty="0" smtClean="0">
                <a:solidFill>
                  <a:srgbClr val="FF0000"/>
                </a:solidFill>
              </a:rPr>
              <a:t>Secondary</a:t>
            </a:r>
            <a:r>
              <a:rPr lang="en-US" sz="3300" dirty="0" smtClean="0">
                <a:solidFill>
                  <a:srgbClr val="FF0000"/>
                </a:solidFill>
              </a:rPr>
              <a:t> (outside resources, such as the government, initially collected the information</a:t>
            </a:r>
            <a:r>
              <a:rPr lang="en-US" sz="3300" dirty="0" smtClean="0"/>
              <a:t>)</a:t>
            </a:r>
          </a:p>
        </p:txBody>
      </p:sp>
      <p:pic>
        <p:nvPicPr>
          <p:cNvPr id="7173" name="Picture 5" descr="small%20business%20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46253"/>
            <a:ext cx="2133600" cy="170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Marketing Research?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300" dirty="0"/>
              <a:t>Larger companies have a formal research department and specialists to plan and conduct </a:t>
            </a:r>
            <a:r>
              <a:rPr lang="en-US" sz="3300" dirty="0" smtClean="0"/>
              <a:t>research</a:t>
            </a:r>
          </a:p>
          <a:p>
            <a:r>
              <a:rPr lang="en-US" sz="3300" dirty="0" smtClean="0"/>
              <a:t>External (marketing firms are hired to collect the data for the company)</a:t>
            </a:r>
          </a:p>
          <a:p>
            <a:r>
              <a:rPr lang="en-US" sz="3300" b="1" dirty="0" smtClean="0">
                <a:solidFill>
                  <a:srgbClr val="FF0000"/>
                </a:solidFill>
              </a:rPr>
              <a:t>Primary</a:t>
            </a:r>
            <a:r>
              <a:rPr lang="en-US" sz="3300" dirty="0" smtClean="0">
                <a:solidFill>
                  <a:srgbClr val="FF0000"/>
                </a:solidFill>
              </a:rPr>
              <a:t> (done specifically for the company)</a:t>
            </a:r>
            <a:endParaRPr lang="en-US" sz="33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8437" name="Picture 5" descr="_38422293_micro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042519"/>
            <a:ext cx="3176588" cy="1815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Marketing Research?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300" dirty="0"/>
              <a:t>Governments’ </a:t>
            </a:r>
            <a:r>
              <a:rPr lang="en-US" sz="3300" dirty="0" smtClean="0"/>
              <a:t>research</a:t>
            </a:r>
          </a:p>
          <a:p>
            <a:pPr lvl="1"/>
            <a:r>
              <a:rPr lang="en-US" sz="2800" dirty="0" smtClean="0"/>
              <a:t>The major source of data for economic trends and information</a:t>
            </a:r>
          </a:p>
          <a:p>
            <a:r>
              <a:rPr lang="en-US" sz="3300" dirty="0" smtClean="0"/>
              <a:t>Secondary source of data</a:t>
            </a:r>
            <a:endParaRPr lang="en-US" sz="3300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9461" name="Picture 5" descr="go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63653"/>
            <a:ext cx="1808163" cy="2694347"/>
          </a:xfrm>
          <a:prstGeom prst="rect">
            <a:avLst/>
          </a:prstGeom>
          <a:noFill/>
        </p:spPr>
      </p:pic>
      <p:pic>
        <p:nvPicPr>
          <p:cNvPr id="19463" name="Picture 7" descr="cb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2066925" cy="2133600"/>
          </a:xfrm>
          <a:prstGeom prst="rect">
            <a:avLst/>
          </a:prstGeom>
          <a:noFill/>
        </p:spPr>
      </p:pic>
      <p:pic>
        <p:nvPicPr>
          <p:cNvPr id="19465" name="Picture 9" descr="Link to Census 2000 Gatewa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495800"/>
            <a:ext cx="1981200" cy="116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HIGH_TXT_HighT05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HIGH_TXT_HighT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HIGH_TXT_HighT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HIGH_TXT_HighT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Office\Templates\PPP_SHIGH_TXT_HighT05.pot</Template>
  <TotalTime>16117</TotalTime>
  <Words>2056</Words>
  <Application>Microsoft Macintosh PowerPoint</Application>
  <PresentationFormat>On-screen Show (4:3)</PresentationFormat>
  <Paragraphs>235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Arial</vt:lpstr>
      <vt:lpstr>PPP_SHIGH_TXT_HighT05</vt:lpstr>
      <vt:lpstr>E-Marketing</vt:lpstr>
      <vt:lpstr>Essential Question ???</vt:lpstr>
      <vt:lpstr>Essential Skills</vt:lpstr>
      <vt:lpstr>Product Lifecycle What stage depicts what type of marketing</vt:lpstr>
      <vt:lpstr>Marketing Research</vt:lpstr>
      <vt:lpstr>Why is Marketing Research Important?</vt:lpstr>
      <vt:lpstr>Who Uses Marketing Research?</vt:lpstr>
      <vt:lpstr>Who Uses Marketing Research?</vt:lpstr>
      <vt:lpstr>Who Uses Marketing Research?</vt:lpstr>
      <vt:lpstr>Marketing Information Systems</vt:lpstr>
      <vt:lpstr>Marketing Information Systems</vt:lpstr>
      <vt:lpstr>Marketing Databases</vt:lpstr>
      <vt:lpstr>Marketing Databases</vt:lpstr>
      <vt:lpstr>Understand marketing-research activities</vt:lpstr>
      <vt:lpstr>What you’ll learn</vt:lpstr>
      <vt:lpstr>The Marketing Research Process</vt:lpstr>
      <vt:lpstr>The Marketing Research Process</vt:lpstr>
      <vt:lpstr>Step 3: Analyzing the Data</vt:lpstr>
      <vt:lpstr>Step 4: Recommending Solutions to the Problem</vt:lpstr>
      <vt:lpstr>Step 5: Applying the Results</vt:lpstr>
      <vt:lpstr>How Secondary Data Are Obtained</vt:lpstr>
      <vt:lpstr>PowerPoint Presentation</vt:lpstr>
      <vt:lpstr>How Primary Data Are Obtained</vt:lpstr>
      <vt:lpstr>Methods to collect primary data</vt:lpstr>
      <vt:lpstr>Technological Survey Methods</vt:lpstr>
      <vt:lpstr>Types of Surveys</vt:lpstr>
      <vt:lpstr>Types of Surveys</vt:lpstr>
      <vt:lpstr>Types of Surveys</vt:lpstr>
      <vt:lpstr>Types of Surveys</vt:lpstr>
      <vt:lpstr>Observation Method</vt:lpstr>
      <vt:lpstr>Point-of-Sale Research</vt:lpstr>
      <vt:lpstr>The Experimental Method</vt:lpstr>
      <vt:lpstr>Data Mining</vt:lpstr>
      <vt:lpstr>Understand how to employ marketing-information to develop a marketing plan</vt:lpstr>
      <vt:lpstr>What you’ll learn</vt:lpstr>
      <vt:lpstr>What is a Marketing Strategy?</vt:lpstr>
      <vt:lpstr>Designing Marketing Strategies</vt:lpstr>
      <vt:lpstr>Nature of Marketing Plans</vt:lpstr>
      <vt:lpstr>Marketing Strategy examples</vt:lpstr>
      <vt:lpstr>Creating a Marketing Mix</vt:lpstr>
      <vt:lpstr>Product</vt:lpstr>
      <vt:lpstr>Pricing</vt:lpstr>
      <vt:lpstr>Place</vt:lpstr>
      <vt:lpstr>Promotion</vt:lpstr>
      <vt:lpstr>Marketing Plan</vt:lpstr>
      <vt:lpstr>IMPORTANCE??</vt:lpstr>
      <vt:lpstr>EXECUTIVE SUMMARY</vt:lpstr>
      <vt:lpstr>COMPANY DESCRIPTION</vt:lpstr>
      <vt:lpstr>MISSION STATEMENT AND GOALS</vt:lpstr>
      <vt:lpstr>CORE COMPETENCIES (COMPETITIVE ADVANTAGE)</vt:lpstr>
      <vt:lpstr>SWOT ANALYSIS</vt:lpstr>
      <vt:lpstr>SWOT ANALYSIS</vt:lpstr>
      <vt:lpstr>COMPETITION</vt:lpstr>
      <vt:lpstr>TARGET MARKET</vt:lpstr>
      <vt:lpstr>MARKETING MIX</vt:lpstr>
      <vt:lpstr>BUDGET, TIMELINE, MONITORING</vt:lpstr>
      <vt:lpstr>CREATE YOUR OWN MARKETING PLAN</vt:lpstr>
    </vt:vector>
  </TitlesOfParts>
  <Company>THS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Research</dc:title>
  <dc:creator>Kay </dc:creator>
  <cp:lastModifiedBy>Microsoft Office User</cp:lastModifiedBy>
  <cp:revision>68</cp:revision>
  <cp:lastPrinted>2014-03-19T22:37:41Z</cp:lastPrinted>
  <dcterms:created xsi:type="dcterms:W3CDTF">2003-11-07T22:01:48Z</dcterms:created>
  <dcterms:modified xsi:type="dcterms:W3CDTF">2017-11-06T19:00:22Z</dcterms:modified>
</cp:coreProperties>
</file>