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22"/>
  </p:notesMasterIdLst>
  <p:handoutMasterIdLst>
    <p:handoutMasterId r:id="rId23"/>
  </p:handoutMasterIdLst>
  <p:sldIdLst>
    <p:sldId id="306" r:id="rId2"/>
    <p:sldId id="304" r:id="rId3"/>
    <p:sldId id="298" r:id="rId4"/>
    <p:sldId id="291" r:id="rId5"/>
    <p:sldId id="299" r:id="rId6"/>
    <p:sldId id="300" r:id="rId7"/>
    <p:sldId id="301" r:id="rId8"/>
    <p:sldId id="302" r:id="rId9"/>
    <p:sldId id="293" r:id="rId10"/>
    <p:sldId id="286" r:id="rId11"/>
    <p:sldId id="287" r:id="rId12"/>
    <p:sldId id="303" r:id="rId13"/>
    <p:sldId id="305" r:id="rId14"/>
    <p:sldId id="307" r:id="rId15"/>
    <p:sldId id="308" r:id="rId16"/>
    <p:sldId id="309" r:id="rId17"/>
    <p:sldId id="310" r:id="rId18"/>
    <p:sldId id="311" r:id="rId19"/>
    <p:sldId id="312" r:id="rId20"/>
    <p:sldId id="313" r:id="rId2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87" d="100"/>
          <a:sy n="87" d="100"/>
        </p:scale>
        <p:origin x="-68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70" tIns="47586" rIns="95170" bIns="47586" numCol="1" anchor="t" anchorCtr="0" compatLnSpc="1">
            <a:prstTxWarp prst="textNoShape">
              <a:avLst/>
            </a:prstTxWarp>
          </a:bodyPr>
          <a:lstStyle>
            <a:lvl1pPr defTabSz="951764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70" tIns="47586" rIns="95170" bIns="47586" numCol="1" anchor="t" anchorCtr="0" compatLnSpc="1">
            <a:prstTxWarp prst="textNoShape">
              <a:avLst/>
            </a:prstTxWarp>
          </a:bodyPr>
          <a:lstStyle>
            <a:lvl1pPr algn="r" defTabSz="951764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70" tIns="47586" rIns="95170" bIns="47586" numCol="1" anchor="b" anchorCtr="0" compatLnSpc="1">
            <a:prstTxWarp prst="textNoShape">
              <a:avLst/>
            </a:prstTxWarp>
          </a:bodyPr>
          <a:lstStyle>
            <a:lvl1pPr defTabSz="951764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70" tIns="47586" rIns="95170" bIns="47586" numCol="1" anchor="b" anchorCtr="0" compatLnSpc="1">
            <a:prstTxWarp prst="textNoShape">
              <a:avLst/>
            </a:prstTxWarp>
          </a:bodyPr>
          <a:lstStyle>
            <a:lvl1pPr algn="r" defTabSz="951764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E8B5D61D-4D1D-4545-A64F-E7030786DF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619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70" tIns="47586" rIns="95170" bIns="47586" numCol="1" anchor="t" anchorCtr="0" compatLnSpc="1">
            <a:prstTxWarp prst="textNoShape">
              <a:avLst/>
            </a:prstTxWarp>
          </a:bodyPr>
          <a:lstStyle>
            <a:lvl1pPr defTabSz="951764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70" tIns="47586" rIns="95170" bIns="47586" numCol="1" anchor="t" anchorCtr="0" compatLnSpc="1">
            <a:prstTxWarp prst="textNoShape">
              <a:avLst/>
            </a:prstTxWarp>
          </a:bodyPr>
          <a:lstStyle>
            <a:lvl1pPr algn="r" defTabSz="951764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70" tIns="47586" rIns="95170" bIns="47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70" tIns="47586" rIns="95170" bIns="47586" numCol="1" anchor="b" anchorCtr="0" compatLnSpc="1">
            <a:prstTxWarp prst="textNoShape">
              <a:avLst/>
            </a:prstTxWarp>
          </a:bodyPr>
          <a:lstStyle>
            <a:lvl1pPr defTabSz="951764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70" tIns="47586" rIns="95170" bIns="47586" numCol="1" anchor="b" anchorCtr="0" compatLnSpc="1">
            <a:prstTxWarp prst="textNoShape">
              <a:avLst/>
            </a:prstTxWarp>
          </a:bodyPr>
          <a:lstStyle>
            <a:lvl1pPr algn="r" defTabSz="951764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21F0958F-C109-4174-8207-2C2998BEF2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4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F0958F-C109-4174-8207-2C2998BEF2C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F0958F-C109-4174-8207-2C2998BEF2C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F0958F-C109-4174-8207-2C2998BEF2C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F0958F-C109-4174-8207-2C2998BEF2C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35% Payment History</a:t>
            </a:r>
          </a:p>
          <a:p>
            <a:r>
              <a:rPr lang="en-US" dirty="0" smtClean="0"/>
              <a:t>30% Capacity </a:t>
            </a:r>
          </a:p>
          <a:p>
            <a:r>
              <a:rPr lang="en-US" dirty="0" smtClean="0"/>
              <a:t>15% Length of Time</a:t>
            </a:r>
          </a:p>
          <a:p>
            <a:r>
              <a:rPr lang="en-US" dirty="0" smtClean="0"/>
              <a:t>10% Accumulation</a:t>
            </a:r>
            <a:r>
              <a:rPr lang="en-US" baseline="0" dirty="0" smtClean="0"/>
              <a:t> of debt in the past 12-18 months</a:t>
            </a:r>
          </a:p>
          <a:p>
            <a:r>
              <a:rPr lang="en-US" baseline="0" dirty="0" smtClean="0"/>
              <a:t>10% Mix of Credit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F0958F-C109-4174-8207-2C2998BEF2C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F0958F-C109-4174-8207-2C2998BEF2C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F0958F-C109-4174-8207-2C2998BEF2C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F0958F-C109-4174-8207-2C2998BEF2C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F0958F-C109-4174-8207-2C2998BEF2C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F0958F-C109-4174-8207-2C2998BEF2C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F0958F-C109-4174-8207-2C2998BEF2C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F0958F-C109-4174-8207-2C2998BEF2C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F0958F-C109-4174-8207-2C2998BEF2C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E2889-4048-47D1-8F45-FCD7E0661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9E2CA-C337-4BB5-861D-0E451E71A1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97D43-D3C0-4137-B412-509BEAA7FD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2947A-3AC8-4FB9-9072-0E30E68EC6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F0FF7-84FB-4A37-91F7-65A58AAF1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600BD-7EFB-409B-B1DB-36AD306277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AE0C3-137A-4C9D-9D6C-20D0E1F2D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A3B4F-189B-49DE-A5D9-FD64414C8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DF6C3-B345-4DF0-B36E-26888EABEE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84CB6-CFC3-41CA-8B4D-595CAB177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D4A56-ABEC-4AFC-B958-DA3576C21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 smtClean="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57468D8-966A-45BE-8446-36F492A21B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39" r:id="rId4"/>
    <p:sldLayoutId id="2147483745" r:id="rId5"/>
    <p:sldLayoutId id="2147483740" r:id="rId6"/>
    <p:sldLayoutId id="2147483746" r:id="rId7"/>
    <p:sldLayoutId id="2147483747" r:id="rId8"/>
    <p:sldLayoutId id="2147483748" r:id="rId9"/>
    <p:sldLayoutId id="2147483741" r:id="rId10"/>
    <p:sldLayoutId id="214748374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g"/><Relationship Id="rId3" Type="http://schemas.openxmlformats.org/officeDocument/2006/relationships/image" Target="../media/image6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www.biggerpockets.com/blogs/4790/blog_posts/35026-what-is-a-manual-underwrite-mortgage-loan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Credit score overview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Understanding how credit scores are determined.</a:t>
            </a:r>
          </a:p>
          <a:p>
            <a:r>
              <a:rPr lang="en-US" dirty="0" smtClean="0"/>
              <a:t>Understanding how consumers actions impact their credit scores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Connect the focus of a credit score to a relationship with debt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01650"/>
            <a:ext cx="9144000" cy="6413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u="sng" smtClean="0">
                <a:solidFill>
                  <a:schemeClr val="tx1"/>
                </a:solidFill>
              </a:rPr>
              <a:t>What Actions Will Hurt My Credit Score?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0" y="1371600"/>
            <a:ext cx="9144000" cy="51816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800" b="1" smtClean="0"/>
              <a:t>Missing payments, regardless of $ amounts.  It takes 24 months to restore credit with 1 late payment.  A consumer should anticipate about  a 60 – 70 point drop in their credit score with 1 late payment. (over 30-days)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800" b="1" smtClean="0"/>
              <a:t>Credit cards at capacity/limits.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800" b="1" smtClean="0"/>
              <a:t>Closing credit cards out.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800" b="1" smtClean="0"/>
              <a:t>Shopping for credit excessively.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800" b="1" smtClean="0"/>
              <a:t>Opening numerous trade lines in a short period of time.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800" b="1" smtClean="0"/>
              <a:t>Having more revolving credit compared to installment type loans.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800" b="1" smtClean="0"/>
              <a:t>Borrowing from finance companies.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90575"/>
            <a:ext cx="7772400" cy="9620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u="sng" smtClean="0">
                <a:solidFill>
                  <a:schemeClr val="tx1"/>
                </a:solidFill>
              </a:rPr>
              <a:t>What Doesn’t Affect My Credit Score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169988" y="1946275"/>
            <a:ext cx="7772400" cy="28956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mtClean="0"/>
              <a:t>Debt Ratio – debt to income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mtClean="0"/>
              <a:t>Income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mtClean="0"/>
              <a:t>Length of Residence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mtClean="0"/>
              <a:t>Length of Employment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mtClean="0"/>
              <a:t>Assets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533400" y="4876800"/>
            <a:ext cx="7620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While these factors may affect the lending decision, they do not affect your credit score.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u="sng" smtClean="0">
                <a:solidFill>
                  <a:schemeClr val="tx1"/>
                </a:solidFill>
              </a:rPr>
              <a:t>How to Improve Your Credit Score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sz="2400" b="1" smtClean="0"/>
              <a:t>Pay down on credit cards.</a:t>
            </a:r>
          </a:p>
          <a:p>
            <a:pPr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sz="2400" b="1" smtClean="0"/>
              <a:t>Do not close credit cards because capacity will decrease. If a consumer increases capacity from 0% to 80% they could expect about an 80 point increase in their credit score.</a:t>
            </a:r>
          </a:p>
          <a:p>
            <a:pPr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sz="2400" b="1" smtClean="0"/>
              <a:t>Continue to make payments on time. (Older late pays will become less significant in time.)</a:t>
            </a:r>
          </a:p>
          <a:p>
            <a:pPr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sz="2400" b="1" smtClean="0"/>
              <a:t>Slow down on opening new accounts.</a:t>
            </a:r>
          </a:p>
          <a:p>
            <a:pPr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sz="2400" b="1" smtClean="0"/>
              <a:t>Acquire a solid credit history with years of experience.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Questions</a:t>
            </a:r>
            <a:endParaRPr lang="en-US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5 categories make up your credit score?</a:t>
            </a:r>
            <a:endParaRPr lang="en-US" dirty="0" smtClean="0"/>
          </a:p>
          <a:p>
            <a:r>
              <a:rPr lang="en-US" dirty="0" smtClean="0"/>
              <a:t>Why would one summarize credit score as your “relationship with debt”?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Living without a credit score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7"/>
          </a:xfrm>
        </p:spPr>
        <p:txBody>
          <a:bodyPr/>
          <a:lstStyle/>
          <a:p>
            <a:r>
              <a:rPr lang="en-US" dirty="0" smtClean="0"/>
              <a:t>Is it possible?</a:t>
            </a:r>
          </a:p>
          <a:p>
            <a:r>
              <a:rPr lang="en-US" dirty="0" smtClean="0"/>
              <a:t>Vegetarian vs. Meat Eater</a:t>
            </a:r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200400"/>
            <a:ext cx="3073400" cy="2641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images-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5701" y="3200399"/>
            <a:ext cx="2549729" cy="25497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158414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s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333" y="1023925"/>
            <a:ext cx="2857500" cy="2857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62200" y="4191000"/>
            <a:ext cx="4446650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Credit Cards</a:t>
            </a:r>
          </a:p>
          <a:p>
            <a:r>
              <a:rPr lang="en-US" dirty="0" smtClean="0"/>
              <a:t>Car Payments</a:t>
            </a:r>
          </a:p>
          <a:p>
            <a:r>
              <a:rPr lang="en-US" dirty="0" smtClean="0"/>
              <a:t>Loans (student, payday, mortgage)</a:t>
            </a:r>
          </a:p>
        </p:txBody>
      </p:sp>
    </p:spTree>
    <p:extLst>
      <p:ext uri="{BB962C8B-B14F-4D97-AF65-F5344CB8AC3E}">
        <p14:creationId xmlns:p14="http://schemas.microsoft.com/office/powerpoint/2010/main" val="4163481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762000"/>
            <a:ext cx="3073400" cy="2641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0" y="3962400"/>
            <a:ext cx="4509317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Debit Cards with a credit card logo</a:t>
            </a:r>
          </a:p>
          <a:p>
            <a:r>
              <a:rPr lang="en-US" dirty="0" err="1" smtClean="0"/>
              <a:t>Paypal</a:t>
            </a:r>
            <a:endParaRPr lang="en-US" dirty="0" smtClean="0"/>
          </a:p>
          <a:p>
            <a:r>
              <a:rPr lang="en-US" dirty="0" smtClean="0"/>
              <a:t>Cash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475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I live without a credit score?</a:t>
            </a:r>
            <a:endParaRPr lang="en-US" dirty="0"/>
          </a:p>
        </p:txBody>
      </p:sp>
      <p:pic>
        <p:nvPicPr>
          <p:cNvPr id="3" name="Picture 2" descr="images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371600"/>
            <a:ext cx="3289300" cy="2463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4191000"/>
            <a:ext cx="37973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021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1905000"/>
          </a:xfrm>
        </p:spPr>
        <p:txBody>
          <a:bodyPr/>
          <a:lstStyle/>
          <a:p>
            <a:r>
              <a:rPr lang="en-US" dirty="0" smtClean="0"/>
              <a:t>It’s ok to have a home loan, right? So How do I live without worrying about my credit score?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14600" y="3581400"/>
            <a:ext cx="42639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Manual Underwriting:</a:t>
            </a:r>
          </a:p>
          <a:p>
            <a:r>
              <a:rPr lang="en-US" sz="3200" dirty="0" smtClean="0">
                <a:hlinkClick r:id="rId2"/>
              </a:rPr>
              <a:t>Click Here </a:t>
            </a:r>
            <a:r>
              <a:rPr lang="en-US" sz="3200" dirty="0" smtClean="0"/>
              <a:t>to learn more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642126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4 factors do lenders include when approving a manual underwritten loan?</a:t>
            </a:r>
          </a:p>
          <a:p>
            <a:r>
              <a:rPr lang="en-US" dirty="0" smtClean="0"/>
              <a:t>Give a response to the following case study:</a:t>
            </a:r>
          </a:p>
          <a:p>
            <a:r>
              <a:rPr lang="en-US" dirty="0" smtClean="0"/>
              <a:t>Olivia overheard her college-aged friend say he wants to apply for a credit card to start building his credit history.  Olivia wants to step in and share what she learned in her personal finance class. What should she explain to her friend?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371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Credit Score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Your credit score is a number based on the information in your credit file that shows how likely you are to pay a loan back on time - the higher your score, the less risk you represent</a:t>
            </a:r>
          </a:p>
          <a:p>
            <a:r>
              <a:rPr lang="en-US" smtClean="0">
                <a:latin typeface="Arial" charset="0"/>
              </a:rPr>
              <a:t> (Source – www.myfico.com)</a:t>
            </a:r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Due by Friday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562600"/>
          </a:xfrm>
        </p:spPr>
        <p:txBody>
          <a:bodyPr/>
          <a:lstStyle/>
          <a:p>
            <a:r>
              <a:rPr lang="en-US" dirty="0" smtClean="0"/>
              <a:t>Create a brochure to explain to a family member or friend how it truly is possible to live a life without a credit score. </a:t>
            </a:r>
          </a:p>
          <a:p>
            <a:r>
              <a:rPr lang="en-US" dirty="0" smtClean="0"/>
              <a:t>Use a </a:t>
            </a:r>
            <a:r>
              <a:rPr lang="en-US" dirty="0"/>
              <a:t>P</a:t>
            </a:r>
            <a:r>
              <a:rPr lang="en-US" dirty="0" smtClean="0"/>
              <a:t>ages template under “miscellaneous” </a:t>
            </a:r>
          </a:p>
          <a:p>
            <a:r>
              <a:rPr lang="en-US" dirty="0" smtClean="0"/>
              <a:t>Brochures should be written to be informative enough that the reader would understand the </a:t>
            </a:r>
            <a:r>
              <a:rPr lang="en-US" u="sng" dirty="0" smtClean="0"/>
              <a:t>how</a:t>
            </a:r>
            <a:r>
              <a:rPr lang="en-US" dirty="0" smtClean="0"/>
              <a:t> and </a:t>
            </a:r>
            <a:r>
              <a:rPr lang="en-US" u="sng" dirty="0" smtClean="0"/>
              <a:t>why</a:t>
            </a:r>
            <a:r>
              <a:rPr lang="en-US" dirty="0" smtClean="0"/>
              <a:t> a credit score is not necessary.  </a:t>
            </a:r>
          </a:p>
          <a:p>
            <a:r>
              <a:rPr lang="en-US" dirty="0" smtClean="0"/>
              <a:t>Must include sources for the reader to find more info.</a:t>
            </a:r>
          </a:p>
          <a:p>
            <a:r>
              <a:rPr lang="en-US" dirty="0" smtClean="0"/>
              <a:t> </a:t>
            </a:r>
            <a:r>
              <a:rPr lang="en-US" dirty="0"/>
              <a:t>I</a:t>
            </a:r>
            <a:r>
              <a:rPr lang="en-US" dirty="0" smtClean="0"/>
              <a:t>mages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39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609600" y="1219200"/>
            <a:ext cx="7162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There are 4 categories of information that appear on your credit bureau.</a:t>
            </a: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0" y="2209800"/>
            <a:ext cx="9144000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b="1">
                <a:latin typeface="Century Gothic" pitchFamily="34" charset="0"/>
              </a:rPr>
              <a:t>1.	</a:t>
            </a:r>
            <a:r>
              <a:rPr lang="en-US" b="1" u="sng">
                <a:latin typeface="Century Gothic" pitchFamily="34" charset="0"/>
              </a:rPr>
              <a:t>Personal Information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endParaRPr lang="en-US" b="1" u="sng">
              <a:latin typeface="Century Gothic" pitchFamily="34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endParaRPr lang="en-US" b="1" u="sng">
              <a:latin typeface="Century Gothic" pitchFamily="34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endParaRPr lang="en-US" b="1" u="sng">
              <a:latin typeface="Century Gothic" pitchFamily="34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endParaRPr lang="en-US" b="1" u="sng">
              <a:latin typeface="Century Gothic" pitchFamily="34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endParaRPr lang="en-US" b="1" u="sng">
              <a:latin typeface="Century Gothic" pitchFamily="34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endParaRPr lang="en-US" b="1" u="sng">
              <a:latin typeface="Century Gothic" pitchFamily="34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endParaRPr lang="en-US" b="1" u="sng">
              <a:latin typeface="Century Gothic" pitchFamily="34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endParaRPr lang="en-US"/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0" y="2895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 startAt="2"/>
            </a:pPr>
            <a:r>
              <a:rPr lang="en-US" b="1" u="sng">
                <a:latin typeface="Century Gothic" pitchFamily="34" charset="0"/>
              </a:rPr>
              <a:t>Information from public records</a:t>
            </a:r>
            <a:endParaRPr lang="en-US">
              <a:latin typeface="Century Gothic" pitchFamily="34" charset="0"/>
            </a:endParaRP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0" y="3733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 startAt="3"/>
            </a:pPr>
            <a:r>
              <a:rPr lang="en-US" b="1" u="sng">
                <a:latin typeface="Century Gothic" pitchFamily="34" charset="0"/>
              </a:rPr>
              <a:t>Credit lines</a:t>
            </a:r>
            <a:r>
              <a:rPr lang="en-US">
                <a:latin typeface="Century Gothic" pitchFamily="34" charset="0"/>
              </a:rPr>
              <a:t>  </a:t>
            </a: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0" y="464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 startAt="4"/>
            </a:pPr>
            <a:r>
              <a:rPr lang="en-US" b="1" u="sng">
                <a:latin typeface="Century Gothic" pitchFamily="34" charset="0"/>
              </a:rPr>
              <a:t>Credit inquiries</a:t>
            </a:r>
            <a:endParaRPr lang="en-US">
              <a:latin typeface="Century Gothic" pitchFamily="34" charset="0"/>
            </a:endParaRP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u="sng" dirty="0" smtClean="0">
                <a:solidFill>
                  <a:schemeClr val="tx1"/>
                </a:solidFill>
              </a:rPr>
              <a:t>Credit Report Information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/>
      <p:bldP spid="80900" grpId="0" autoUpdateAnimBg="0"/>
      <p:bldP spid="80901" grpId="0" autoUpdateAnimBg="0"/>
      <p:bldP spid="8090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01650"/>
            <a:ext cx="7772400" cy="6413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u="sng" smtClean="0">
                <a:solidFill>
                  <a:schemeClr val="tx1"/>
                </a:solidFill>
              </a:rPr>
              <a:t>What Makes Up The Score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0" y="1524000"/>
            <a:ext cx="9144000" cy="4114800"/>
          </a:xfrm>
        </p:spPr>
        <p:txBody>
          <a:bodyPr/>
          <a:lstStyle/>
          <a:p>
            <a:pPr lvl="2">
              <a:buClr>
                <a:schemeClr val="tx1"/>
              </a:buClr>
            </a:pPr>
            <a:r>
              <a:rPr lang="en-US" smtClean="0"/>
              <a:t>35% of your score is based on payment history. (more weight on current payment history)</a:t>
            </a:r>
          </a:p>
          <a:p>
            <a:pPr lvl="3">
              <a:spcBef>
                <a:spcPct val="50000"/>
              </a:spcBef>
              <a:buClrTx/>
              <a:buSzTx/>
            </a:pPr>
            <a:r>
              <a:rPr lang="en-US" sz="2400" b="1" smtClean="0"/>
              <a:t>Past delinquencies</a:t>
            </a:r>
          </a:p>
          <a:p>
            <a:pPr lvl="3">
              <a:spcBef>
                <a:spcPct val="50000"/>
              </a:spcBef>
              <a:buClrTx/>
              <a:buSzTx/>
            </a:pPr>
            <a:r>
              <a:rPr lang="en-US" sz="2400" b="1" smtClean="0"/>
              <a:t>Current delinquencies</a:t>
            </a:r>
          </a:p>
          <a:p>
            <a:pPr lvl="3">
              <a:spcBef>
                <a:spcPct val="50000"/>
              </a:spcBef>
              <a:buClrTx/>
              <a:buSzTx/>
            </a:pPr>
            <a:r>
              <a:rPr lang="en-US" sz="2400" b="1" smtClean="0"/>
              <a:t># of months since the most recent derogatory public record.</a:t>
            </a:r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buClr>
                <a:schemeClr val="tx1"/>
              </a:buClr>
              <a:defRPr/>
            </a:pPr>
            <a:r>
              <a:rPr lang="en-US" b="1" u="sng" smtClean="0">
                <a:solidFill>
                  <a:schemeClr val="tx1"/>
                </a:solidFill>
              </a:rPr>
              <a:t>What Makes Up The Score</a:t>
            </a:r>
            <a:endParaRPr lang="en-US" smtClean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smtClean="0"/>
              <a:t>30% of your score is based on capacity.</a:t>
            </a:r>
          </a:p>
          <a:p>
            <a:pPr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sz="2400" b="1" smtClean="0"/>
              <a:t>Capacity available on revolving debt (charge cards, credit cards, lines of credit, and home equity lines of credit)</a:t>
            </a:r>
          </a:p>
          <a:p>
            <a:pPr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sz="2400" b="1" smtClean="0"/>
              <a:t>Available credit limit / total credit limit</a:t>
            </a:r>
          </a:p>
          <a:p>
            <a:pPr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sz="2400" b="1" smtClean="0"/>
              <a:t>$9,000 available / $10,000 = 90% capacity (Good)</a:t>
            </a:r>
          </a:p>
          <a:p>
            <a:pPr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sz="2400" b="1" smtClean="0"/>
              <a:t>$1,000 available / $10,000 = 10% capacity (Not so Good)</a:t>
            </a:r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buClr>
                <a:schemeClr val="tx1"/>
              </a:buClr>
              <a:defRPr/>
            </a:pPr>
            <a:r>
              <a:rPr lang="en-US" b="1" u="sng" smtClean="0">
                <a:solidFill>
                  <a:schemeClr val="tx1"/>
                </a:solidFill>
              </a:rPr>
              <a:t>What Makes Up The Score</a:t>
            </a:r>
            <a:endParaRPr lang="en-US" smtClean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smtClean="0"/>
              <a:t>15% of your score is based on length of credit.</a:t>
            </a:r>
          </a:p>
          <a:p>
            <a:pPr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sz="2400" b="1" smtClean="0"/>
              <a:t>In file date</a:t>
            </a:r>
          </a:p>
          <a:p>
            <a:pPr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sz="2400" b="1" smtClean="0"/>
              <a:t>Oldest trade line</a:t>
            </a:r>
          </a:p>
          <a:p>
            <a:pPr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sz="2400" b="1" smtClean="0"/>
              <a:t>Oldest credit line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buClr>
                <a:schemeClr val="tx1"/>
              </a:buClr>
              <a:defRPr/>
            </a:pPr>
            <a:r>
              <a:rPr lang="en-US" b="1" u="sng" smtClean="0">
                <a:solidFill>
                  <a:schemeClr val="tx1"/>
                </a:solidFill>
              </a:rPr>
              <a:t>What Makes Up The Score</a:t>
            </a:r>
            <a:endParaRPr lang="en-US" smtClean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smtClean="0"/>
              <a:t>10% of your score is based on your accumulation of debt in the last 12 to 18 months.</a:t>
            </a:r>
          </a:p>
          <a:p>
            <a:pPr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sz="2400" b="1" smtClean="0"/>
              <a:t>Escalating debts/rapid spending </a:t>
            </a:r>
          </a:p>
          <a:p>
            <a:pPr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sz="2400" b="1" smtClean="0"/>
              <a:t>Number of inquiries, and new tradelines</a:t>
            </a:r>
          </a:p>
          <a:p>
            <a:pPr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sz="2400" b="1" smtClean="0"/>
              <a:t># of months since most recent bank card opening.</a:t>
            </a:r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86800" cy="838200"/>
          </a:xfrm>
        </p:spPr>
        <p:txBody>
          <a:bodyPr/>
          <a:lstStyle/>
          <a:p>
            <a:pPr fontAlgn="auto">
              <a:spcAft>
                <a:spcPts val="0"/>
              </a:spcAft>
              <a:buClr>
                <a:schemeClr val="tx1"/>
              </a:buClr>
              <a:defRPr/>
            </a:pPr>
            <a:r>
              <a:rPr lang="en-US" b="1" u="sng" dirty="0" smtClean="0">
                <a:solidFill>
                  <a:schemeClr val="tx1"/>
                </a:solidFill>
              </a:rPr>
              <a:t>What Makes Up The Score</a:t>
            </a:r>
            <a:endParaRPr lang="en-US" dirty="0" smtClean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sz="2800" smtClean="0"/>
              <a:t>10% of your score is based on your mix of credit.</a:t>
            </a:r>
          </a:p>
          <a:p>
            <a:pPr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sz="2000" b="1" smtClean="0"/>
              <a:t>Mtg. Loans improve your mix.</a:t>
            </a:r>
          </a:p>
          <a:p>
            <a:pPr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sz="2000" b="1" smtClean="0"/>
              <a:t>Installment Loans improve you mix.</a:t>
            </a:r>
          </a:p>
          <a:p>
            <a:pPr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sz="2000" b="1" smtClean="0"/>
              <a:t>Revolving accounts with high capacity improve your mix.</a:t>
            </a:r>
          </a:p>
          <a:p>
            <a:pPr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sz="2000" smtClean="0"/>
              <a:t> Installment loans raise your credit score vs revolving credit balances which may lower your credit score.</a:t>
            </a:r>
          </a:p>
          <a:p>
            <a:pPr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sz="2000" smtClean="0"/>
              <a:t> Number of finance companies.  The more finance company debt you have, the lower your credit score will be.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772400" cy="962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u="sng" dirty="0" smtClean="0">
                <a:solidFill>
                  <a:schemeClr val="tx1"/>
                </a:solidFill>
              </a:rPr>
              <a:t>Credit Report Record Retention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14400" y="1905000"/>
            <a:ext cx="7162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How long does derogatory credit remain on your credit report?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57200" y="3276600"/>
            <a:ext cx="86868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  <a:buFontTx/>
              <a:buChar char="•"/>
            </a:pPr>
            <a:r>
              <a:rPr lang="en-US"/>
              <a:t> </a:t>
            </a:r>
            <a:r>
              <a:rPr lang="en-US" b="1" u="sng"/>
              <a:t>Bankruptcy</a:t>
            </a:r>
            <a:r>
              <a:rPr lang="en-US" b="1"/>
              <a:t> – up to 10 years.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b="1"/>
              <a:t> </a:t>
            </a:r>
            <a:r>
              <a:rPr lang="en-US" b="1" u="sng"/>
              <a:t>Law Suits, Paid Tax Liens, Criminal Records</a:t>
            </a:r>
            <a:r>
              <a:rPr lang="en-US" b="1"/>
              <a:t> – up to 7 years.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09600" y="4724400"/>
            <a:ext cx="73152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In Addition:</a:t>
            </a:r>
          </a:p>
          <a:p>
            <a:pPr>
              <a:spcBef>
                <a:spcPct val="50000"/>
              </a:spcBef>
            </a:pPr>
            <a:r>
              <a:rPr lang="en-US" b="1"/>
              <a:t>	Inquiries may stay present on your credit 	report for up to 2 years.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allAtOnce"/>
      <p:bldP spid="12292" grpId="0" build="p"/>
      <p:bldP spid="1229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1791</TotalTime>
  <Words>910</Words>
  <Application>Microsoft Macintosh PowerPoint</Application>
  <PresentationFormat>On-screen Show (4:3)</PresentationFormat>
  <Paragraphs>118</Paragraphs>
  <Slides>20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Trek</vt:lpstr>
      <vt:lpstr>Credit score overview</vt:lpstr>
      <vt:lpstr>Credit Score</vt:lpstr>
      <vt:lpstr>Credit Report Information</vt:lpstr>
      <vt:lpstr>What Makes Up The Score</vt:lpstr>
      <vt:lpstr>What Makes Up The Score</vt:lpstr>
      <vt:lpstr>What Makes Up The Score</vt:lpstr>
      <vt:lpstr>What Makes Up The Score</vt:lpstr>
      <vt:lpstr>What Makes Up The Score</vt:lpstr>
      <vt:lpstr>Credit Report Record Retention</vt:lpstr>
      <vt:lpstr>What Actions Will Hurt My Credit Score?</vt:lpstr>
      <vt:lpstr>What Doesn’t Affect My Credit Score</vt:lpstr>
      <vt:lpstr>How to Improve Your Credit Score</vt:lpstr>
      <vt:lpstr>Questions</vt:lpstr>
      <vt:lpstr>Living without a credit score</vt:lpstr>
      <vt:lpstr>PowerPoint Presentation</vt:lpstr>
      <vt:lpstr>PowerPoint Presentation</vt:lpstr>
      <vt:lpstr>How do I live without a credit score?</vt:lpstr>
      <vt:lpstr>It’s ok to have a home loan, right? So How do I live without worrying about my credit score?</vt:lpstr>
      <vt:lpstr>questions</vt:lpstr>
      <vt:lpstr>Assignment Due by Friday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lisab</dc:creator>
  <cp:lastModifiedBy>Trisha Aspengren</cp:lastModifiedBy>
  <cp:revision>125</cp:revision>
  <dcterms:created xsi:type="dcterms:W3CDTF">2004-01-19T21:57:02Z</dcterms:created>
  <dcterms:modified xsi:type="dcterms:W3CDTF">2015-11-30T22:49:32Z</dcterms:modified>
</cp:coreProperties>
</file>