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340" r:id="rId2"/>
    <p:sldId id="257" r:id="rId3"/>
    <p:sldId id="345" r:id="rId4"/>
    <p:sldId id="261" r:id="rId5"/>
    <p:sldId id="346" r:id="rId6"/>
    <p:sldId id="267" r:id="rId7"/>
    <p:sldId id="268" r:id="rId8"/>
    <p:sldId id="348" r:id="rId9"/>
    <p:sldId id="347" r:id="rId10"/>
    <p:sldId id="349" r:id="rId11"/>
    <p:sldId id="274" r:id="rId12"/>
    <p:sldId id="276" r:id="rId13"/>
    <p:sldId id="320" r:id="rId14"/>
    <p:sldId id="283" r:id="rId15"/>
    <p:sldId id="285" r:id="rId16"/>
    <p:sldId id="284" r:id="rId17"/>
    <p:sldId id="282" r:id="rId18"/>
    <p:sldId id="286" r:id="rId19"/>
    <p:sldId id="290" r:id="rId20"/>
    <p:sldId id="292" r:id="rId21"/>
    <p:sldId id="293" r:id="rId22"/>
    <p:sldId id="294" r:id="rId23"/>
    <p:sldId id="350" r:id="rId24"/>
    <p:sldId id="321" r:id="rId25"/>
    <p:sldId id="298" r:id="rId26"/>
    <p:sldId id="333" r:id="rId27"/>
    <p:sldId id="328" r:id="rId28"/>
    <p:sldId id="300" r:id="rId29"/>
    <p:sldId id="322" r:id="rId30"/>
    <p:sldId id="303" r:id="rId31"/>
    <p:sldId id="314" r:id="rId32"/>
    <p:sldId id="305" r:id="rId33"/>
    <p:sldId id="337" r:id="rId34"/>
    <p:sldId id="338" r:id="rId35"/>
    <p:sldId id="339" r:id="rId36"/>
    <p:sldId id="325" r:id="rId37"/>
    <p:sldId id="326" r:id="rId38"/>
  </p:sldIdLst>
  <p:sldSz cx="9144000" cy="6858000" type="screen4x3"/>
  <p:notesSz cx="9144000" cy="6858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984">
          <p15:clr>
            <a:srgbClr val="A4A3A4"/>
          </p15:clr>
        </p15:guide>
        <p15:guide id="4" pos="2880">
          <p15:clr>
            <a:srgbClr val="A4A3A4"/>
          </p15:clr>
        </p15:guide>
        <p15:guide id="5" pos="432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ry Cheek" initials="H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EB244"/>
    <a:srgbClr val="F00C0C"/>
    <a:srgbClr val="CC0000"/>
    <a:srgbClr val="2D2D5F"/>
    <a:srgbClr val="D9D9D9"/>
    <a:srgbClr val="1B459B"/>
    <a:srgbClr val="FFFFFF"/>
    <a:srgbClr val="000000"/>
    <a:srgbClr val="00808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9" autoAdjust="0"/>
    <p:restoredTop sz="99408" autoAdjust="0"/>
  </p:normalViewPr>
  <p:slideViewPr>
    <p:cSldViewPr>
      <p:cViewPr>
        <p:scale>
          <a:sx n="117" d="100"/>
          <a:sy n="117" d="100"/>
        </p:scale>
        <p:origin x="288" y="72"/>
      </p:cViewPr>
      <p:guideLst>
        <p:guide orient="horz" pos="2160"/>
        <p:guide orient="horz" pos="960"/>
        <p:guide orient="horz" pos="3984"/>
        <p:guide pos="2880"/>
        <p:guide pos="4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052" y="-10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tags" Target="tags/tag1.xml"/><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0-03T10:45:29.517" idx="4">
    <p:pos x="5938" y="698"/>
    <p:text>I don't quite understand how the title of this slide (and the one following) go with the information... But I may be missing something here.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662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662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662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181C7A1-02BB-4983-B7E0-62E8325A94F7}" type="slidenum">
              <a:rPr lang="en-US"/>
              <a:pPr>
                <a:defRPr/>
              </a:pPr>
              <a:t>‹#›</a:t>
            </a:fld>
            <a:endParaRPr lang="en-US"/>
          </a:p>
        </p:txBody>
      </p:sp>
    </p:spTree>
    <p:extLst>
      <p:ext uri="{BB962C8B-B14F-4D97-AF65-F5344CB8AC3E}">
        <p14:creationId xmlns:p14="http://schemas.microsoft.com/office/powerpoint/2010/main" val="2034893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64867"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648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4870"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64871"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336705E-97BB-4D59-8E89-242B75A4F7AB}" type="slidenum">
              <a:rPr lang="en-US"/>
              <a:pPr>
                <a:defRPr/>
              </a:pPr>
              <a:t>‹#›</a:t>
            </a:fld>
            <a:endParaRPr lang="en-US"/>
          </a:p>
        </p:txBody>
      </p:sp>
    </p:spTree>
    <p:extLst>
      <p:ext uri="{BB962C8B-B14F-4D97-AF65-F5344CB8AC3E}">
        <p14:creationId xmlns:p14="http://schemas.microsoft.com/office/powerpoint/2010/main" val="134260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36705E-97BB-4D59-8E89-242B75A4F7AB}" type="slidenum">
              <a:rPr lang="en-US" smtClean="0"/>
              <a:pPr>
                <a:defRPr/>
              </a:pPr>
              <a:t>1</a:t>
            </a:fld>
            <a:endParaRPr lang="en-US"/>
          </a:p>
        </p:txBody>
      </p:sp>
    </p:spTree>
    <p:extLst>
      <p:ext uri="{BB962C8B-B14F-4D97-AF65-F5344CB8AC3E}">
        <p14:creationId xmlns:p14="http://schemas.microsoft.com/office/powerpoint/2010/main" val="191043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BEB4C58B-671C-42E2-9A81-F823B4C3C78F}" type="slidenum">
              <a:rPr lang="en-US" smtClean="0"/>
              <a:pPr>
                <a:defRPr/>
              </a:pPr>
              <a:t>12</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407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A52CCAE1-604D-42B0-B9DF-914344948379}" type="slidenum">
              <a:rPr lang="en-US" smtClean="0"/>
              <a:pPr>
                <a:defRPr/>
              </a:pPr>
              <a:t>13</a:t>
            </a:fld>
            <a:endParaRPr lang="en-US" dirty="0"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681351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64508A12-D820-4890-892B-1E52C0E28C91}" type="slidenum">
              <a:rPr lang="en-US" smtClean="0"/>
              <a:pPr>
                <a:defRPr/>
              </a:pPr>
              <a:t>14</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9580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711639E9-D334-4E9B-8E60-5FE92FD84B7A}" type="slidenum">
              <a:rPr lang="en-US" smtClean="0"/>
              <a:pPr>
                <a:defRPr/>
              </a:pPr>
              <a:t>15</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3802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7ABFBD9D-0003-4EE4-AAAA-13CED57C81A7}" type="slidenum">
              <a:rPr lang="en-US" smtClean="0"/>
              <a:pPr>
                <a:defRPr/>
              </a:pPr>
              <a:t>16</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292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90665426-3EBC-474D-A481-62AB061F0A95}" type="slidenum">
              <a:rPr lang="en-US" smtClean="0"/>
              <a:pPr>
                <a:defRPr/>
              </a:pPr>
              <a:t>17</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928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1FBA15E2-7C24-4769-8807-4F626CC9F557}" type="slidenum">
              <a:rPr lang="en-US" smtClean="0"/>
              <a:pPr>
                <a:defRPr/>
              </a:pPr>
              <a:t>18</a:t>
            </a:fld>
            <a:endParaRPr lang="en-US"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6753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17054DBB-A2FD-4295-AC97-CD9416E1E9DA}" type="slidenum">
              <a:rPr lang="en-US" smtClean="0"/>
              <a:pPr>
                <a:defRPr/>
              </a:pPr>
              <a:t>19</a:t>
            </a:fld>
            <a:endParaRPr lang="en-US"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90106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48AC4CF8-3747-4A68-8586-DFEB422294C3}" type="slidenum">
              <a:rPr lang="en-US" smtClean="0"/>
              <a:pPr>
                <a:defRPr/>
              </a:pPr>
              <a:t>20</a:t>
            </a:fld>
            <a:endParaRPr lang="en-US"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35620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DD608B99-DA71-4D82-B058-4F3B084C294E}" type="slidenum">
              <a:rPr lang="en-US" smtClean="0"/>
              <a:pPr>
                <a:defRPr/>
              </a:pPr>
              <a:t>21</a:t>
            </a:fld>
            <a:endParaRPr 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9473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20564A58-5AC5-4941-8CA2-A0B248E26CE7}" type="slidenum">
              <a:rPr lang="en-US" smtClean="0"/>
              <a:pPr>
                <a:defRPr/>
              </a:pPr>
              <a:t>2</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27678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375ADE5C-8362-47C5-B058-CB459BE0286A}" type="slidenum">
              <a:rPr lang="en-US" smtClean="0"/>
              <a:pPr>
                <a:defRPr/>
              </a:pPr>
              <a:t>22</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33274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C48BFFE1-8EE2-46AB-955D-B606C06886DA}" type="slidenum">
              <a:rPr lang="en-US" smtClean="0"/>
              <a:pPr>
                <a:defRPr/>
              </a:pPr>
              <a:t>24</a:t>
            </a:fld>
            <a:endParaRPr lang="en-US" dirty="0" smtClean="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87651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5757DFFC-D974-4E4A-98AD-7FA135D8E5FC}" type="slidenum">
              <a:rPr lang="en-US" smtClean="0"/>
              <a:pPr>
                <a:defRPr/>
              </a:pPr>
              <a:t>25</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5454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5A24D9F-B4E2-4A32-8169-F22D381788B4}" type="slidenum">
              <a:rPr lang="en-US" smtClean="0"/>
              <a:pPr>
                <a:defRPr/>
              </a:pPr>
              <a:t>26</a:t>
            </a:fld>
            <a:endParaRPr lang="en-US"/>
          </a:p>
        </p:txBody>
      </p:sp>
    </p:spTree>
    <p:extLst>
      <p:ext uri="{BB962C8B-B14F-4D97-AF65-F5344CB8AC3E}">
        <p14:creationId xmlns:p14="http://schemas.microsoft.com/office/powerpoint/2010/main" val="641100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CD8E04F-60EB-4617-AC42-E5ACB08D2914}" type="slidenum">
              <a:rPr lang="en-US" smtClean="0"/>
              <a:pPr>
                <a:defRPr/>
              </a:pPr>
              <a:t>27</a:t>
            </a:fld>
            <a:endParaRPr lang="en-US"/>
          </a:p>
        </p:txBody>
      </p:sp>
    </p:spTree>
    <p:extLst>
      <p:ext uri="{BB962C8B-B14F-4D97-AF65-F5344CB8AC3E}">
        <p14:creationId xmlns:p14="http://schemas.microsoft.com/office/powerpoint/2010/main" val="1053335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AC52E6E3-C475-4A78-A74B-E76A25192A8A}" type="slidenum">
              <a:rPr lang="en-US" smtClean="0"/>
              <a:pPr>
                <a:defRPr/>
              </a:pPr>
              <a:t>28</a:t>
            </a:fld>
            <a:endParaRPr 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04079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7380DE0F-E6E7-4FF0-8F37-826BA3ABD010}" type="slidenum">
              <a:rPr lang="en-US" smtClean="0"/>
              <a:pPr>
                <a:defRPr/>
              </a:pPr>
              <a:t>29</a:t>
            </a:fld>
            <a:endParaRPr lang="en-US" dirty="0" smtClean="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629399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DC685106-9F52-474B-BA76-5943E696E76C}" type="slidenum">
              <a:rPr lang="en-US" smtClean="0"/>
              <a:pPr>
                <a:defRPr/>
              </a:pPr>
              <a:t>30</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12484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9B96BF26-DCCB-43C7-8002-8006C01DCAC9}" type="slidenum">
              <a:rPr lang="en-US" smtClean="0"/>
              <a:pPr>
                <a:defRPr/>
              </a:pPr>
              <a:t>31</a:t>
            </a:fld>
            <a:endParaRPr lang="en-US" dirty="0" smtClean="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40997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C73E5A10-9098-481F-A85B-8D20F460940F}" type="slidenum">
              <a:rPr lang="en-US" smtClean="0"/>
              <a:pPr>
                <a:defRPr/>
              </a:pPr>
              <a:t>32</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6401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7E435FBC-756E-4A9E-B4EE-B2B4F07ABCD0}" type="slidenum">
              <a:rPr lang="en-US" smtClean="0"/>
              <a:pPr>
                <a:defRPr/>
              </a:pPr>
              <a:t>3</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67671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36705E-97BB-4D59-8E89-242B75A4F7AB}" type="slidenum">
              <a:rPr lang="en-US" smtClean="0"/>
              <a:pPr>
                <a:defRPr/>
              </a:pPr>
              <a:t>33</a:t>
            </a:fld>
            <a:endParaRPr lang="en-US"/>
          </a:p>
        </p:txBody>
      </p:sp>
    </p:spTree>
    <p:extLst>
      <p:ext uri="{BB962C8B-B14F-4D97-AF65-F5344CB8AC3E}">
        <p14:creationId xmlns:p14="http://schemas.microsoft.com/office/powerpoint/2010/main" val="1083520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36705E-97BB-4D59-8E89-242B75A4F7AB}" type="slidenum">
              <a:rPr lang="en-US" smtClean="0"/>
              <a:pPr>
                <a:defRPr/>
              </a:pPr>
              <a:t>34</a:t>
            </a:fld>
            <a:endParaRPr lang="en-US"/>
          </a:p>
        </p:txBody>
      </p:sp>
    </p:spTree>
    <p:extLst>
      <p:ext uri="{BB962C8B-B14F-4D97-AF65-F5344CB8AC3E}">
        <p14:creationId xmlns:p14="http://schemas.microsoft.com/office/powerpoint/2010/main" val="75145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36705E-97BB-4D59-8E89-242B75A4F7AB}" type="slidenum">
              <a:rPr lang="en-US" smtClean="0"/>
              <a:pPr>
                <a:defRPr/>
              </a:pPr>
              <a:t>35</a:t>
            </a:fld>
            <a:endParaRPr lang="en-US"/>
          </a:p>
        </p:txBody>
      </p:sp>
    </p:spTree>
    <p:extLst>
      <p:ext uri="{BB962C8B-B14F-4D97-AF65-F5344CB8AC3E}">
        <p14:creationId xmlns:p14="http://schemas.microsoft.com/office/powerpoint/2010/main" val="252286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p:txBody>
          <a:bodyPr/>
          <a:lstStyle/>
          <a:p>
            <a:pPr>
              <a:defRPr/>
            </a:pPr>
            <a:fld id="{67634275-CE6D-4A85-A434-3649AA5A4431}" type="slidenum">
              <a:rPr lang="en-US" smtClean="0"/>
              <a:pPr>
                <a:defRPr/>
              </a:pPr>
              <a:t>36</a:t>
            </a:fld>
            <a:endParaRPr lang="en-US" dirty="0" smtClean="0"/>
          </a:p>
        </p:txBody>
      </p:sp>
    </p:spTree>
    <p:extLst>
      <p:ext uri="{BB962C8B-B14F-4D97-AF65-F5344CB8AC3E}">
        <p14:creationId xmlns:p14="http://schemas.microsoft.com/office/powerpoint/2010/main" val="1041477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p:txBody>
          <a:bodyPr/>
          <a:lstStyle/>
          <a:p>
            <a:pPr>
              <a:defRPr/>
            </a:pPr>
            <a:fld id="{88E3E5F8-04B4-4C76-828A-641B949D0E61}" type="slidenum">
              <a:rPr lang="en-US" smtClean="0"/>
              <a:pPr>
                <a:defRPr/>
              </a:pPr>
              <a:t>37</a:t>
            </a:fld>
            <a:endParaRPr lang="en-US" dirty="0" smtClean="0"/>
          </a:p>
        </p:txBody>
      </p:sp>
    </p:spTree>
    <p:extLst>
      <p:ext uri="{BB962C8B-B14F-4D97-AF65-F5344CB8AC3E}">
        <p14:creationId xmlns:p14="http://schemas.microsoft.com/office/powerpoint/2010/main" val="212626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791E8ABC-BA19-4808-9BFB-555985DEFBCF}" type="slidenum">
              <a:rPr lang="en-US" smtClean="0"/>
              <a:pPr>
                <a:defRPr/>
              </a:pPr>
              <a:t>4</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5356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A98646F4-A313-460A-A4E2-5584DB4A767D}" type="slidenum">
              <a:rPr lang="en-US" smtClean="0"/>
              <a:pPr>
                <a:defRPr/>
              </a:pPr>
              <a:t>5</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279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41897DC-9918-45CB-9EDC-89D5BDD7C874}" type="slidenum">
              <a:rPr lang="en-US" smtClean="0"/>
              <a:pPr>
                <a:defRPr/>
              </a:pPr>
              <a:t>6</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913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AAD6DE0A-B44C-4705-9F5C-AA72413F6FD3}" type="slidenum">
              <a:rPr lang="en-US" smtClean="0"/>
              <a:pPr>
                <a:defRPr/>
              </a:pPr>
              <a:t>7</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5039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AAD6DE0A-B44C-4705-9F5C-AA72413F6FD3}" type="slidenum">
              <a:rPr lang="en-US" smtClean="0"/>
              <a:pPr>
                <a:defRPr/>
              </a:pPr>
              <a:t>8</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1972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44446360-B786-439E-86EC-2BE5403E3E13}" type="slidenum">
              <a:rPr lang="en-US" smtClean="0"/>
              <a:pPr>
                <a:defRPr/>
              </a:pPr>
              <a:t>11</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4833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8706" name="Rectangle 2"/>
          <p:cNvSpPr>
            <a:spLocks noGrp="1" noChangeArrowheads="1"/>
          </p:cNvSpPr>
          <p:nvPr>
            <p:ph type="ctrTitle"/>
          </p:nvPr>
        </p:nvSpPr>
        <p:spPr>
          <a:xfrm>
            <a:off x="4724400" y="2133600"/>
            <a:ext cx="4191000" cy="990600"/>
          </a:xfrm>
        </p:spPr>
        <p:txBody>
          <a:bodyPr/>
          <a:lstStyle>
            <a:lvl1pPr>
              <a:defRPr sz="3600" spc="-50" baseline="0">
                <a:solidFill>
                  <a:srgbClr val="8EB244"/>
                </a:solidFill>
              </a:defRPr>
            </a:lvl1pPr>
          </a:lstStyle>
          <a:p>
            <a:r>
              <a:rPr lang="en-US" dirty="0"/>
              <a:t>Click to edit</a:t>
            </a:r>
          </a:p>
        </p:txBody>
      </p:sp>
      <p:sp>
        <p:nvSpPr>
          <p:cNvPr id="328707" name="Rectangle 3"/>
          <p:cNvSpPr>
            <a:spLocks noGrp="1" noChangeArrowheads="1"/>
          </p:cNvSpPr>
          <p:nvPr>
            <p:ph type="subTitle" idx="1"/>
          </p:nvPr>
        </p:nvSpPr>
        <p:spPr>
          <a:xfrm>
            <a:off x="4572000" y="3124200"/>
            <a:ext cx="4419600" cy="1752600"/>
          </a:xfrm>
        </p:spPr>
        <p:txBody>
          <a:bodyPr/>
          <a:lstStyle>
            <a:lvl1pPr marL="0" indent="0" algn="ctr">
              <a:lnSpc>
                <a:spcPct val="90000"/>
              </a:lnSpc>
              <a:buFontTx/>
              <a:buNone/>
              <a:defRPr sz="2800" b="1">
                <a:solidFill>
                  <a:schemeClr val="accent6">
                    <a:lumMod val="50000"/>
                  </a:schemeClr>
                </a:solidFill>
              </a:defRPr>
            </a:lvl1pPr>
          </a:lstStyle>
          <a:p>
            <a:r>
              <a:rPr lang="en-US" dirty="0"/>
              <a:t>Click to edit Master subtitle style</a:t>
            </a:r>
          </a:p>
        </p:txBody>
      </p:sp>
      <p:cxnSp>
        <p:nvCxnSpPr>
          <p:cNvPr id="4" name="Straight Connector 3"/>
          <p:cNvCxnSpPr/>
          <p:nvPr userDrawn="1"/>
        </p:nvCxnSpPr>
        <p:spPr>
          <a:xfrm>
            <a:off x="4953000" y="2971800"/>
            <a:ext cx="3581400" cy="0"/>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Full Screen">
    <p:spTree>
      <p:nvGrpSpPr>
        <p:cNvPr id="1" name=""/>
        <p:cNvGrpSpPr/>
        <p:nvPr/>
      </p:nvGrpSpPr>
      <p:grpSpPr>
        <a:xfrm>
          <a:off x="0" y="0"/>
          <a:ext cx="0" cy="0"/>
          <a:chOff x="0" y="0"/>
          <a:chExt cx="0" cy="0"/>
        </a:xfrm>
      </p:grpSpPr>
      <p:sp>
        <p:nvSpPr>
          <p:cNvPr id="5" name="Rounded Rectangle 4"/>
          <p:cNvSpPr/>
          <p:nvPr userDrawn="1"/>
        </p:nvSpPr>
        <p:spPr>
          <a:xfrm>
            <a:off x="228600" y="304800"/>
            <a:ext cx="8686800" cy="6287386"/>
          </a:xfrm>
          <a:prstGeom prst="roundRect">
            <a:avLst>
              <a:gd name="adj" fmla="val 2206"/>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06" name="Rectangle 2"/>
          <p:cNvSpPr>
            <a:spLocks noGrp="1" noChangeArrowheads="1"/>
          </p:cNvSpPr>
          <p:nvPr>
            <p:ph type="ctrTitle"/>
          </p:nvPr>
        </p:nvSpPr>
        <p:spPr>
          <a:xfrm>
            <a:off x="4724400" y="1752600"/>
            <a:ext cx="4191000" cy="990600"/>
          </a:xfrm>
        </p:spPr>
        <p:txBody>
          <a:bodyPr/>
          <a:lstStyle>
            <a:lvl1pPr>
              <a:defRPr sz="3600" spc="-50" baseline="0">
                <a:solidFill>
                  <a:srgbClr val="8EB244"/>
                </a:solidFill>
              </a:defRPr>
            </a:lvl1pPr>
          </a:lstStyle>
          <a:p>
            <a:r>
              <a:rPr lang="en-US" dirty="0"/>
              <a:t>Click to edit</a:t>
            </a:r>
          </a:p>
        </p:txBody>
      </p:sp>
      <p:sp>
        <p:nvSpPr>
          <p:cNvPr id="328707" name="Rectangle 3"/>
          <p:cNvSpPr>
            <a:spLocks noGrp="1" noChangeArrowheads="1"/>
          </p:cNvSpPr>
          <p:nvPr>
            <p:ph type="subTitle" idx="1"/>
          </p:nvPr>
        </p:nvSpPr>
        <p:spPr>
          <a:xfrm>
            <a:off x="4572000" y="2743200"/>
            <a:ext cx="4419600" cy="1752600"/>
          </a:xfrm>
        </p:spPr>
        <p:txBody>
          <a:bodyPr/>
          <a:lstStyle>
            <a:lvl1pPr marL="0" indent="0" algn="ctr">
              <a:lnSpc>
                <a:spcPct val="90000"/>
              </a:lnSpc>
              <a:buFontTx/>
              <a:buNone/>
              <a:defRPr sz="2800" b="1">
                <a:solidFill>
                  <a:schemeClr val="accent6">
                    <a:lumMod val="50000"/>
                  </a:schemeClr>
                </a:solidFill>
              </a:defRPr>
            </a:lvl1pPr>
          </a:lstStyle>
          <a:p>
            <a:r>
              <a:rPr lang="en-US" dirty="0"/>
              <a:t>Click to edit Master subtitle style</a:t>
            </a:r>
          </a:p>
        </p:txBody>
      </p:sp>
      <p:cxnSp>
        <p:nvCxnSpPr>
          <p:cNvPr id="4" name="Straight Connector 3"/>
          <p:cNvCxnSpPr/>
          <p:nvPr userDrawn="1"/>
        </p:nvCxnSpPr>
        <p:spPr>
          <a:xfrm>
            <a:off x="4953000" y="2590800"/>
            <a:ext cx="3581400" cy="0"/>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463040"/>
            <a:ext cx="8077200" cy="4953000"/>
          </a:xfrm>
        </p:spPr>
        <p:txBody>
          <a:bodyPr/>
          <a:lstStyle>
            <a:lvl1pPr>
              <a:lnSpc>
                <a:spcPct val="90000"/>
              </a:lnSpc>
              <a:spcBef>
                <a:spcPts val="0"/>
              </a:spcBef>
              <a:spcAft>
                <a:spcPts val="600"/>
              </a:spcAft>
              <a:buClr>
                <a:srgbClr val="1B459B"/>
              </a:buClr>
              <a:buSzPct val="80000"/>
              <a:buFont typeface="Wingdings" pitchFamily="2" charset="2"/>
              <a:buChar char="§"/>
              <a:defRPr>
                <a:solidFill>
                  <a:schemeClr val="accent6">
                    <a:lumMod val="50000"/>
                  </a:schemeClr>
                </a:solidFill>
              </a:defRPr>
            </a:lvl1pPr>
            <a:lvl2pPr>
              <a:lnSpc>
                <a:spcPct val="90000"/>
              </a:lnSpc>
              <a:spcBef>
                <a:spcPts val="0"/>
              </a:spcBef>
              <a:spcAft>
                <a:spcPts val="600"/>
              </a:spcAft>
              <a:buClr>
                <a:srgbClr val="8EB244"/>
              </a:buClr>
              <a:buSzPct val="90000"/>
              <a:buFont typeface="Arial" pitchFamily="34" charset="0"/>
              <a:buChar char="•"/>
              <a:defRPr>
                <a:solidFill>
                  <a:schemeClr val="accent6">
                    <a:lumMod val="50000"/>
                  </a:schemeClr>
                </a:solidFill>
              </a:defRPr>
            </a:lvl2pPr>
            <a:lvl3pPr>
              <a:lnSpc>
                <a:spcPct val="90000"/>
              </a:lnSpc>
              <a:spcBef>
                <a:spcPts val="0"/>
              </a:spcBef>
              <a:spcAft>
                <a:spcPts val="600"/>
              </a:spcAft>
              <a:buClrTx/>
              <a:buSzPct val="80000"/>
              <a:buFont typeface="Arial" pitchFamily="34" charset="0"/>
              <a:buChar char="–"/>
              <a:defRPr>
                <a:solidFill>
                  <a:schemeClr val="accent6">
                    <a:lumMod val="50000"/>
                  </a:schemeClr>
                </a:solidFill>
              </a:defRPr>
            </a:lvl3pPr>
            <a:lvl4pPr>
              <a:lnSpc>
                <a:spcPct val="90000"/>
              </a:lnSpc>
              <a:spcBef>
                <a:spcPts val="0"/>
              </a:spcBef>
              <a:spcAft>
                <a:spcPts val="600"/>
              </a:spcAft>
              <a:buClr>
                <a:schemeClr val="accent5">
                  <a:lumMod val="50000"/>
                </a:schemeClr>
              </a:buClr>
              <a:buSzPct val="80000"/>
              <a:buFont typeface="Arial" pitchFamily="34" charset="0"/>
              <a:buChar char="–"/>
              <a:defRPr>
                <a:solidFill>
                  <a:schemeClr val="accent6">
                    <a:lumMod val="50000"/>
                  </a:schemeClr>
                </a:solidFill>
              </a:defRPr>
            </a:lvl4pPr>
            <a:lvl5pPr>
              <a:lnSpc>
                <a:spcPct val="90000"/>
              </a:lnSpc>
              <a:spcBef>
                <a:spcPts val="0"/>
              </a:spcBef>
              <a:spcAft>
                <a:spcPts val="600"/>
              </a:spcAft>
              <a:buClr>
                <a:schemeClr val="accent5">
                  <a:lumMod val="50000"/>
                </a:schemeClr>
              </a:buClr>
              <a:buSzPct val="60000"/>
              <a:buFont typeface="Courier New" pitchFamily="49" charset="0"/>
              <a:buChar char="o"/>
              <a:defRPr>
                <a:solidFill>
                  <a:schemeClr val="accent6">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457200" y="76200"/>
            <a:ext cx="8229600" cy="990600"/>
          </a:xfrm>
        </p:spPr>
        <p:txBody>
          <a:bodyPr/>
          <a:lstStyle>
            <a:lvl1pPr>
              <a:lnSpc>
                <a:spcPct val="90000"/>
              </a:lnSpc>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inition Style">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828800"/>
            <a:ext cx="7086600" cy="3962400"/>
          </a:xfrm>
        </p:spPr>
        <p:txBody>
          <a:bodyPr/>
          <a:lstStyle>
            <a:lvl1pPr marL="0" indent="0" algn="ctr">
              <a:lnSpc>
                <a:spcPct val="90000"/>
              </a:lnSpc>
              <a:spcBef>
                <a:spcPts val="0"/>
              </a:spcBef>
              <a:buFontTx/>
              <a:buNone/>
              <a:defRPr sz="2400" b="1">
                <a:solidFill>
                  <a:schemeClr val="accent6">
                    <a:lumMod val="50000"/>
                  </a:schemeClr>
                </a:solidFill>
              </a:defRPr>
            </a:lvl1pPr>
            <a:lvl2pPr algn="ctr">
              <a:buClr>
                <a:schemeClr val="accent5">
                  <a:lumMod val="50000"/>
                </a:schemeClr>
              </a:buClr>
              <a:buSzPct val="90000"/>
              <a:buFont typeface="Wingdings" pitchFamily="2" charset="2"/>
              <a:buChar char="§"/>
              <a:defRPr>
                <a:solidFill>
                  <a:schemeClr val="accent6">
                    <a:lumMod val="50000"/>
                  </a:schemeClr>
                </a:solidFill>
              </a:defRPr>
            </a:lvl2pPr>
            <a:lvl3pPr>
              <a:buClr>
                <a:schemeClr val="accent5">
                  <a:lumMod val="50000"/>
                </a:schemeClr>
              </a:buClr>
              <a:buSzPct val="100000"/>
              <a:buFont typeface="Arial" pitchFamily="34" charset="0"/>
              <a:buChar char="•"/>
              <a:defRPr>
                <a:solidFill>
                  <a:schemeClr val="accent6">
                    <a:lumMod val="50000"/>
                  </a:schemeClr>
                </a:solidFill>
              </a:defRPr>
            </a:lvl3pPr>
            <a:lvl4pPr>
              <a:buClr>
                <a:schemeClr val="accent5">
                  <a:lumMod val="50000"/>
                </a:schemeClr>
              </a:buClr>
              <a:buSzPct val="80000"/>
              <a:buFont typeface="Arial" pitchFamily="34" charset="0"/>
              <a:buChar char="–"/>
              <a:defRPr>
                <a:solidFill>
                  <a:schemeClr val="accent6">
                    <a:lumMod val="50000"/>
                  </a:schemeClr>
                </a:solidFill>
              </a:defRPr>
            </a:lvl4pPr>
            <a:lvl5pPr>
              <a:buClr>
                <a:schemeClr val="accent5">
                  <a:lumMod val="50000"/>
                </a:schemeClr>
              </a:buClr>
              <a:buSzPct val="60000"/>
              <a:buFont typeface="Courier New" pitchFamily="49" charset="0"/>
              <a:buChar char="o"/>
              <a:defRPr>
                <a:solidFill>
                  <a:schemeClr val="accent6">
                    <a:lumMod val="50000"/>
                  </a:schemeClr>
                </a:solidFill>
              </a:defRPr>
            </a:lvl5pPr>
          </a:lstStyle>
          <a:p>
            <a:pPr lvl="0"/>
            <a:r>
              <a:rPr lang="en-US" dirty="0" smtClean="0"/>
              <a:t>Click to edit Master text styles</a:t>
            </a:r>
          </a:p>
          <a:p>
            <a:pPr lvl="1"/>
            <a:r>
              <a:rPr lang="en-US" dirty="0" smtClean="0"/>
              <a:t>Second level</a:t>
            </a:r>
          </a:p>
        </p:txBody>
      </p:sp>
      <p:sp>
        <p:nvSpPr>
          <p:cNvPr id="4" name="Title 1"/>
          <p:cNvSpPr>
            <a:spLocks noGrp="1"/>
          </p:cNvSpPr>
          <p:nvPr>
            <p:ph type="title"/>
          </p:nvPr>
        </p:nvSpPr>
        <p:spPr>
          <a:xfrm>
            <a:off x="457200" y="76200"/>
            <a:ext cx="8229600" cy="990600"/>
          </a:xfrm>
        </p:spPr>
        <p:txBody>
          <a:bodyPr/>
          <a:lstStyle>
            <a:lvl1pPr>
              <a:lnSpc>
                <a:spcPct val="90000"/>
              </a:lnSpc>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62088"/>
            <a:ext cx="4038600" cy="4862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4038600" cy="4862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457200" y="76200"/>
            <a:ext cx="8229600" cy="990600"/>
          </a:xfrm>
        </p:spPr>
        <p:txBody>
          <a:bodyPr/>
          <a:lstStyle>
            <a:lvl1pPr>
              <a:lnSpc>
                <a:spcPct val="90000"/>
              </a:lnSpc>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76200"/>
            <a:ext cx="8229600" cy="990600"/>
          </a:xfrm>
        </p:spPr>
        <p:txBody>
          <a:bodyPr/>
          <a:lstStyle>
            <a:lvl1pPr>
              <a:lnSpc>
                <a:spcPct val="90000"/>
              </a:lnSpc>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iz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76200"/>
            <a:ext cx="8229600" cy="990600"/>
          </a:xfrm>
        </p:spPr>
        <p:txBody>
          <a:bodyPr/>
          <a:lstStyle>
            <a:lvl1pPr>
              <a:lnSpc>
                <a:spcPct val="90000"/>
              </a:lnSpc>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Content Placeholder 2"/>
          <p:cNvSpPr>
            <a:spLocks noGrp="1"/>
          </p:cNvSpPr>
          <p:nvPr>
            <p:ph idx="1"/>
          </p:nvPr>
        </p:nvSpPr>
        <p:spPr>
          <a:xfrm>
            <a:off x="990600" y="1676400"/>
            <a:ext cx="7391400" cy="4739640"/>
          </a:xfrm>
        </p:spPr>
        <p:txBody>
          <a:bodyPr/>
          <a:lstStyle>
            <a:lvl1pPr marL="457200" indent="-457200">
              <a:lnSpc>
                <a:spcPct val="90000"/>
              </a:lnSpc>
              <a:spcBef>
                <a:spcPts val="0"/>
              </a:spcBef>
              <a:spcAft>
                <a:spcPts val="1800"/>
              </a:spcAft>
              <a:buClr>
                <a:srgbClr val="1B459B"/>
              </a:buClr>
              <a:buSzPct val="110000"/>
              <a:buFont typeface="+mj-lt"/>
              <a:buAutoNum type="arabicPeriod"/>
              <a:defRPr sz="2600" b="0">
                <a:solidFill>
                  <a:schemeClr val="accent6">
                    <a:lumMod val="50000"/>
                  </a:schemeClr>
                </a:solidFill>
              </a:defRPr>
            </a:lvl1pPr>
            <a:lvl2pPr marL="1005840" indent="-457200">
              <a:lnSpc>
                <a:spcPct val="90000"/>
              </a:lnSpc>
              <a:spcBef>
                <a:spcPts val="0"/>
              </a:spcBef>
              <a:spcAft>
                <a:spcPts val="600"/>
              </a:spcAft>
              <a:buClr>
                <a:srgbClr val="8EB244"/>
              </a:buClr>
              <a:buSzPct val="90000"/>
              <a:buFont typeface="+mj-lt"/>
              <a:buAutoNum type="alphaUcPeriod"/>
              <a:defRPr sz="2400" b="0">
                <a:solidFill>
                  <a:schemeClr val="accent6">
                    <a:lumMod val="50000"/>
                  </a:schemeClr>
                </a:solidFill>
              </a:defRPr>
            </a:lvl2pPr>
            <a:lvl3pPr>
              <a:lnSpc>
                <a:spcPct val="90000"/>
              </a:lnSpc>
              <a:spcBef>
                <a:spcPts val="0"/>
              </a:spcBef>
              <a:spcAft>
                <a:spcPts val="600"/>
              </a:spcAft>
              <a:buClrTx/>
              <a:buSzPct val="80000"/>
              <a:buFont typeface="Arial" pitchFamily="34" charset="0"/>
              <a:buChar char="–"/>
              <a:defRPr sz="2000">
                <a:solidFill>
                  <a:schemeClr val="accent6">
                    <a:lumMod val="50000"/>
                  </a:schemeClr>
                </a:solidFill>
              </a:defRPr>
            </a:lvl3pPr>
            <a:lvl4pPr>
              <a:lnSpc>
                <a:spcPct val="90000"/>
              </a:lnSpc>
              <a:spcBef>
                <a:spcPts val="0"/>
              </a:spcBef>
              <a:spcAft>
                <a:spcPts val="600"/>
              </a:spcAft>
              <a:buClr>
                <a:schemeClr val="accent5">
                  <a:lumMod val="50000"/>
                </a:schemeClr>
              </a:buClr>
              <a:buSzPct val="80000"/>
              <a:buFont typeface="Arial" pitchFamily="34" charset="0"/>
              <a:buChar char="–"/>
              <a:defRPr>
                <a:solidFill>
                  <a:schemeClr val="accent6">
                    <a:lumMod val="50000"/>
                  </a:schemeClr>
                </a:solidFill>
              </a:defRPr>
            </a:lvl4pPr>
            <a:lvl5pPr>
              <a:lnSpc>
                <a:spcPct val="90000"/>
              </a:lnSpc>
              <a:spcBef>
                <a:spcPts val="0"/>
              </a:spcBef>
              <a:spcAft>
                <a:spcPts val="600"/>
              </a:spcAft>
              <a:buClr>
                <a:schemeClr val="accent5">
                  <a:lumMod val="50000"/>
                </a:schemeClr>
              </a:buClr>
              <a:buSzPct val="60000"/>
              <a:buFont typeface="Courier New" pitchFamily="49" charset="0"/>
              <a:buChar char="o"/>
              <a:defRPr>
                <a:solidFill>
                  <a:schemeClr val="accent6">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462088"/>
            <a:ext cx="8229600" cy="4862512"/>
          </a:xfrm>
        </p:spPr>
        <p:txBody>
          <a:bodyPr/>
          <a:lstStyle/>
          <a:p>
            <a:pPr lvl="0"/>
            <a:endParaRPr lang="en-US" noProof="0" smtClean="0"/>
          </a:p>
        </p:txBody>
      </p:sp>
      <p:sp>
        <p:nvSpPr>
          <p:cNvPr id="4" name="Title 1"/>
          <p:cNvSpPr>
            <a:spLocks noGrp="1"/>
          </p:cNvSpPr>
          <p:nvPr>
            <p:ph type="title"/>
          </p:nvPr>
        </p:nvSpPr>
        <p:spPr>
          <a:xfrm>
            <a:off x="457200" y="76200"/>
            <a:ext cx="8229600" cy="990600"/>
          </a:xfrm>
        </p:spPr>
        <p:txBody>
          <a:bodyPr/>
          <a:lstStyle>
            <a:lvl1pPr>
              <a:lnSpc>
                <a:spcPct val="90000"/>
              </a:lnSpc>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gradFill>
            <a:gsLst>
              <a:gs pos="0">
                <a:schemeClr val="tx1">
                  <a:alpha val="80000"/>
                </a:schemeClr>
              </a:gs>
              <a:gs pos="20000">
                <a:schemeClr val="tx1">
                  <a:alpha val="16000"/>
                </a:schemeClr>
              </a:gs>
              <a:gs pos="100000">
                <a:schemeClr val="tx1">
                  <a:alpha val="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title"/>
          </p:nvPr>
        </p:nvSpPr>
        <p:spPr bwMode="auto">
          <a:xfrm>
            <a:off x="457200" y="123825"/>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7684" name="Text Box 4"/>
          <p:cNvSpPr txBox="1">
            <a:spLocks noChangeArrowheads="1"/>
          </p:cNvSpPr>
          <p:nvPr/>
        </p:nvSpPr>
        <p:spPr bwMode="auto">
          <a:xfrm>
            <a:off x="188955" y="6611779"/>
            <a:ext cx="3847528" cy="230832"/>
          </a:xfrm>
          <a:prstGeom prst="rect">
            <a:avLst/>
          </a:prstGeom>
          <a:noFill/>
          <a:ln w="9525">
            <a:noFill/>
            <a:miter lim="800000"/>
            <a:headEnd/>
            <a:tailEnd/>
          </a:ln>
          <a:effectLst/>
        </p:spPr>
        <p:txBody>
          <a:bodyPr wrap="none">
            <a:spAutoFit/>
          </a:bodyPr>
          <a:lstStyle/>
          <a:p>
            <a:pPr algn="l">
              <a:spcBef>
                <a:spcPct val="20000"/>
              </a:spcBef>
              <a:buSzPct val="75000"/>
              <a:buFont typeface="Wingdings" pitchFamily="2" charset="2"/>
              <a:buNone/>
              <a:defRPr/>
            </a:pPr>
            <a:r>
              <a:rPr lang="en-US" sz="900" b="0" dirty="0" smtClean="0">
                <a:solidFill>
                  <a:schemeClr val="tx1"/>
                </a:solidFill>
                <a:cs typeface="+mn-cs"/>
              </a:rPr>
              <a:t>© 2013 South-Western, a part of </a:t>
            </a:r>
            <a:r>
              <a:rPr lang="en-US" sz="900" b="0" dirty="0" err="1" smtClean="0">
                <a:solidFill>
                  <a:schemeClr val="tx1"/>
                </a:solidFill>
                <a:cs typeface="+mn-cs"/>
              </a:rPr>
              <a:t>Cengage</a:t>
            </a:r>
            <a:r>
              <a:rPr lang="en-US" sz="900" b="0" dirty="0" smtClean="0">
                <a:solidFill>
                  <a:schemeClr val="tx1"/>
                </a:solidFill>
                <a:cs typeface="+mn-cs"/>
              </a:rPr>
              <a:t> Learning. All rights reserved.</a:t>
            </a:r>
            <a:endParaRPr lang="en-US" sz="900" b="0" dirty="0">
              <a:solidFill>
                <a:schemeClr val="tx1"/>
              </a:solidFill>
              <a:cs typeface="+mn-cs"/>
            </a:endParaRPr>
          </a:p>
        </p:txBody>
      </p:sp>
      <p:sp>
        <p:nvSpPr>
          <p:cNvPr id="327685" name="Text Box 5"/>
          <p:cNvSpPr txBox="1">
            <a:spLocks noChangeArrowheads="1"/>
          </p:cNvSpPr>
          <p:nvPr/>
        </p:nvSpPr>
        <p:spPr bwMode="auto">
          <a:xfrm>
            <a:off x="7543800" y="6627168"/>
            <a:ext cx="1261884" cy="230832"/>
          </a:xfrm>
          <a:prstGeom prst="rect">
            <a:avLst/>
          </a:prstGeom>
          <a:noFill/>
          <a:ln w="9525">
            <a:noFill/>
            <a:miter lim="800000"/>
            <a:headEnd/>
            <a:tailEnd/>
          </a:ln>
          <a:effectLst/>
        </p:spPr>
        <p:txBody>
          <a:bodyPr wrap="none">
            <a:spAutoFit/>
          </a:bodyPr>
          <a:lstStyle/>
          <a:p>
            <a:pPr algn="r">
              <a:spcBef>
                <a:spcPct val="20000"/>
              </a:spcBef>
              <a:buSzPct val="75000"/>
              <a:buFont typeface="Wingdings" pitchFamily="2" charset="2"/>
              <a:buNone/>
              <a:defRPr/>
            </a:pPr>
            <a:r>
              <a:rPr lang="en-US" sz="900" b="0" dirty="0">
                <a:solidFill>
                  <a:schemeClr val="tx1"/>
                </a:solidFill>
                <a:cs typeface="+mn-cs"/>
              </a:rPr>
              <a:t>Chapter 1 | Slide </a:t>
            </a:r>
            <a:fld id="{47482E30-F718-42A7-B11B-30F6F3F16431}" type="slidenum">
              <a:rPr lang="en-US" sz="900" b="0">
                <a:solidFill>
                  <a:schemeClr val="tx1"/>
                </a:solidFill>
                <a:cs typeface="+mn-cs"/>
              </a:rPr>
              <a:pPr algn="r">
                <a:spcBef>
                  <a:spcPct val="20000"/>
                </a:spcBef>
                <a:buSzPct val="75000"/>
                <a:buFont typeface="Wingdings" pitchFamily="2" charset="2"/>
                <a:buNone/>
                <a:defRPr/>
              </a:pPr>
              <a:t>‹#›</a:t>
            </a:fld>
            <a:endParaRPr lang="en-US" sz="900" b="0" dirty="0">
              <a:solidFill>
                <a:schemeClr val="tx1"/>
              </a:solidFill>
              <a:cs typeface="+mn-cs"/>
            </a:endParaRPr>
          </a:p>
        </p:txBody>
      </p:sp>
      <p:sp>
        <p:nvSpPr>
          <p:cNvPr id="6" name="Rectangle 5" hidden="1"/>
          <p:cNvSpPr/>
          <p:nvPr userDrawn="1"/>
        </p:nvSpPr>
        <p:spPr>
          <a:xfrm>
            <a:off x="0" y="0"/>
            <a:ext cx="9144000" cy="152400"/>
          </a:xfrm>
          <a:prstGeom prst="rect">
            <a:avLst/>
          </a:prstGeom>
          <a:solidFill>
            <a:srgbClr val="8EB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userDrawn="1"/>
        </p:nvSpPr>
        <p:spPr>
          <a:xfrm>
            <a:off x="0" y="0"/>
            <a:ext cx="9144000" cy="685800"/>
          </a:xfrm>
          <a:prstGeom prst="rect">
            <a:avLst/>
          </a:prstGeom>
          <a:solidFill>
            <a:srgbClr val="8EB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6879" y="76200"/>
            <a:ext cx="8930243" cy="990600"/>
          </a:xfrm>
          <a:prstGeom prst="roundRect">
            <a:avLst/>
          </a:prstGeom>
          <a:solidFill>
            <a:srgbClr val="1B459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a:off x="228600" y="1163782"/>
            <a:ext cx="8686800" cy="5428404"/>
          </a:xfrm>
          <a:prstGeom prst="roundRect">
            <a:avLst>
              <a:gd name="adj" fmla="val 2206"/>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fade/>
  </p:transition>
  <p:txStyles>
    <p:titleStyle>
      <a:lvl1pPr algn="ctr" rtl="0" eaLnBrk="0" fontAlgn="base" hangingPunct="0">
        <a:lnSpc>
          <a:spcPts val="3300"/>
        </a:lnSpc>
        <a:spcBef>
          <a:spcPct val="0"/>
        </a:spcBef>
        <a:spcAft>
          <a:spcPct val="0"/>
        </a:spcAft>
        <a:defRPr sz="2800" b="1" spc="-50">
          <a:solidFill>
            <a:srgbClr val="2D2E5E"/>
          </a:solidFill>
          <a:latin typeface="+mj-lt"/>
          <a:ea typeface="+mj-ea"/>
          <a:cs typeface="+mj-cs"/>
        </a:defRPr>
      </a:lvl1pPr>
      <a:lvl2pPr algn="ctr" rtl="0" eaLnBrk="0" fontAlgn="base" hangingPunct="0">
        <a:lnSpc>
          <a:spcPts val="3300"/>
        </a:lnSpc>
        <a:spcBef>
          <a:spcPct val="0"/>
        </a:spcBef>
        <a:spcAft>
          <a:spcPct val="0"/>
        </a:spcAft>
        <a:defRPr sz="3000" b="1">
          <a:solidFill>
            <a:srgbClr val="2D2E5E"/>
          </a:solidFill>
          <a:latin typeface="Arial" charset="0"/>
        </a:defRPr>
      </a:lvl2pPr>
      <a:lvl3pPr algn="ctr" rtl="0" eaLnBrk="0" fontAlgn="base" hangingPunct="0">
        <a:lnSpc>
          <a:spcPts val="3300"/>
        </a:lnSpc>
        <a:spcBef>
          <a:spcPct val="0"/>
        </a:spcBef>
        <a:spcAft>
          <a:spcPct val="0"/>
        </a:spcAft>
        <a:defRPr sz="3000" b="1">
          <a:solidFill>
            <a:srgbClr val="2D2E5E"/>
          </a:solidFill>
          <a:latin typeface="Arial" charset="0"/>
        </a:defRPr>
      </a:lvl3pPr>
      <a:lvl4pPr algn="ctr" rtl="0" eaLnBrk="0" fontAlgn="base" hangingPunct="0">
        <a:lnSpc>
          <a:spcPts val="3300"/>
        </a:lnSpc>
        <a:spcBef>
          <a:spcPct val="0"/>
        </a:spcBef>
        <a:spcAft>
          <a:spcPct val="0"/>
        </a:spcAft>
        <a:defRPr sz="3000" b="1">
          <a:solidFill>
            <a:srgbClr val="2D2E5E"/>
          </a:solidFill>
          <a:latin typeface="Arial" charset="0"/>
        </a:defRPr>
      </a:lvl4pPr>
      <a:lvl5pPr algn="ctr" rtl="0" eaLnBrk="0" fontAlgn="base" hangingPunct="0">
        <a:lnSpc>
          <a:spcPts val="3300"/>
        </a:lnSpc>
        <a:spcBef>
          <a:spcPct val="0"/>
        </a:spcBef>
        <a:spcAft>
          <a:spcPct val="0"/>
        </a:spcAft>
        <a:defRPr sz="3000" b="1">
          <a:solidFill>
            <a:srgbClr val="2D2E5E"/>
          </a:solidFill>
          <a:latin typeface="Arial" charset="0"/>
        </a:defRPr>
      </a:lvl5pPr>
      <a:lvl6pPr marL="457200" algn="ctr" rtl="0" fontAlgn="base">
        <a:spcBef>
          <a:spcPct val="0"/>
        </a:spcBef>
        <a:spcAft>
          <a:spcPct val="0"/>
        </a:spcAft>
        <a:defRPr sz="3600" b="1" u="sng">
          <a:solidFill>
            <a:schemeClr val="tx1"/>
          </a:solidFill>
          <a:latin typeface="Arial" charset="0"/>
        </a:defRPr>
      </a:lvl6pPr>
      <a:lvl7pPr marL="914400" algn="ctr" rtl="0" fontAlgn="base">
        <a:spcBef>
          <a:spcPct val="0"/>
        </a:spcBef>
        <a:spcAft>
          <a:spcPct val="0"/>
        </a:spcAft>
        <a:defRPr sz="3600" b="1" u="sng">
          <a:solidFill>
            <a:schemeClr val="tx1"/>
          </a:solidFill>
          <a:latin typeface="Arial" charset="0"/>
        </a:defRPr>
      </a:lvl7pPr>
      <a:lvl8pPr marL="1371600" algn="ctr" rtl="0" fontAlgn="base">
        <a:spcBef>
          <a:spcPct val="0"/>
        </a:spcBef>
        <a:spcAft>
          <a:spcPct val="0"/>
        </a:spcAft>
        <a:defRPr sz="3600" b="1" u="sng">
          <a:solidFill>
            <a:schemeClr val="tx1"/>
          </a:solidFill>
          <a:latin typeface="Arial" charset="0"/>
        </a:defRPr>
      </a:lvl8pPr>
      <a:lvl9pPr marL="1828800" algn="ctr" rtl="0" fontAlgn="base">
        <a:spcBef>
          <a:spcPct val="0"/>
        </a:spcBef>
        <a:spcAft>
          <a:spcPct val="0"/>
        </a:spcAft>
        <a:defRPr sz="3600" b="1" u="sng">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800">
          <a:solidFill>
            <a:schemeClr val="tx1"/>
          </a:solidFill>
          <a:latin typeface="+mn-lt"/>
        </a:defRPr>
      </a:lvl3pPr>
      <a:lvl4pPr marL="1600200" indent="-228600" algn="l" rtl="0" eaLnBrk="0" fontAlgn="base" hangingPunct="0">
        <a:spcBef>
          <a:spcPct val="20000"/>
        </a:spcBef>
        <a:spcAft>
          <a:spcPct val="0"/>
        </a:spcAft>
        <a:buClr>
          <a:schemeClr val="tx1"/>
        </a:buClr>
        <a:buChar char="–"/>
        <a:defRPr sz="2800">
          <a:solidFill>
            <a:schemeClr val="tx1"/>
          </a:solidFill>
          <a:latin typeface="+mn-lt"/>
        </a:defRPr>
      </a:lvl4pPr>
      <a:lvl5pPr marL="2057400" indent="-228600" algn="l" rtl="0" eaLnBrk="0" fontAlgn="base" hangingPunct="0">
        <a:spcBef>
          <a:spcPct val="20000"/>
        </a:spcBef>
        <a:spcAft>
          <a:spcPct val="0"/>
        </a:spcAft>
        <a:buClr>
          <a:schemeClr val="tx1"/>
        </a:buClr>
        <a:buChar char="»"/>
        <a:defRPr sz="2800">
          <a:solidFill>
            <a:schemeClr val="tx1"/>
          </a:solidFill>
          <a:latin typeface="+mn-lt"/>
        </a:defRPr>
      </a:lvl5pPr>
      <a:lvl6pPr marL="2514600" indent="-228600" algn="l" rtl="0" fontAlgn="base">
        <a:spcBef>
          <a:spcPct val="20000"/>
        </a:spcBef>
        <a:spcAft>
          <a:spcPct val="0"/>
        </a:spcAft>
        <a:buClr>
          <a:schemeClr val="tx1"/>
        </a:buClr>
        <a:buChar char="»"/>
        <a:defRPr sz="2800">
          <a:solidFill>
            <a:schemeClr val="tx1"/>
          </a:solidFill>
          <a:latin typeface="+mn-lt"/>
        </a:defRPr>
      </a:lvl6pPr>
      <a:lvl7pPr marL="2971800" indent="-228600" algn="l" rtl="0" fontAlgn="base">
        <a:spcBef>
          <a:spcPct val="20000"/>
        </a:spcBef>
        <a:spcAft>
          <a:spcPct val="0"/>
        </a:spcAft>
        <a:buClr>
          <a:schemeClr val="tx1"/>
        </a:buClr>
        <a:buChar char="»"/>
        <a:defRPr sz="2800">
          <a:solidFill>
            <a:schemeClr val="tx1"/>
          </a:solidFill>
          <a:latin typeface="+mn-lt"/>
        </a:defRPr>
      </a:lvl7pPr>
      <a:lvl8pPr marL="3429000" indent="-228600" algn="l" rtl="0" fontAlgn="base">
        <a:spcBef>
          <a:spcPct val="20000"/>
        </a:spcBef>
        <a:spcAft>
          <a:spcPct val="0"/>
        </a:spcAft>
        <a:buClr>
          <a:schemeClr val="tx1"/>
        </a:buClr>
        <a:buChar char="»"/>
        <a:defRPr sz="2800">
          <a:solidFill>
            <a:schemeClr val="tx1"/>
          </a:solidFill>
          <a:latin typeface="+mn-lt"/>
        </a:defRPr>
      </a:lvl8pPr>
      <a:lvl9pPr marL="3886200" indent="-228600" algn="l" rtl="0" fontAlgn="base">
        <a:spcBef>
          <a:spcPct val="20000"/>
        </a:spcBef>
        <a:spcAft>
          <a:spcPct val="0"/>
        </a:spcAft>
        <a:buClr>
          <a:schemeClr val="tx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www.usdebtclock.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Exploring the World of </a:t>
            </a:r>
            <a:br>
              <a:rPr lang="en-US" dirty="0" smtClean="0"/>
            </a:br>
            <a:r>
              <a:rPr lang="en-US" dirty="0" smtClean="0"/>
              <a:t>Business and Economics</a:t>
            </a:r>
            <a:endParaRPr lang="en-US" dirty="0"/>
          </a:p>
        </p:txBody>
      </p:sp>
      <p:pic>
        <p:nvPicPr>
          <p:cNvPr id="9" name="Chart Placeholder 8" descr="mainimage.png"/>
          <p:cNvPicPr>
            <a:picLocks noGrp="1" noChangeAspect="1"/>
          </p:cNvPicPr>
          <p:nvPr>
            <p:ph type="chart" idx="1"/>
          </p:nvPr>
        </p:nvPicPr>
        <p:blipFill>
          <a:blip r:embed="rId3" cstate="print"/>
          <a:stretch>
            <a:fillRect/>
          </a:stretch>
        </p:blipFill>
        <p:spPr>
          <a:xfrm>
            <a:off x="1178343" y="1219200"/>
            <a:ext cx="6787314" cy="4862512"/>
          </a:xfrm>
          <a:effectLst>
            <a:glow rad="63500">
              <a:schemeClr val="accent3">
                <a:satMod val="175000"/>
                <a:alpha val="40000"/>
              </a:schemeClr>
            </a:glow>
            <a:outerShdw blurRad="50800" dist="38100" dir="5400000" algn="t" rotWithShape="0">
              <a:prstClr val="black">
                <a:alpha val="40000"/>
              </a:prstClr>
            </a:outerShdw>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sell 1,000 widgets for  $18.00 each (</a:t>
            </a:r>
            <a:r>
              <a:rPr lang="en-US" dirty="0" smtClean="0">
                <a:solidFill>
                  <a:schemeClr val="bg1"/>
                </a:solidFill>
              </a:rPr>
              <a:t>Revenue</a:t>
            </a:r>
            <a:r>
              <a:rPr lang="en-US" dirty="0" smtClean="0"/>
              <a:t>)</a:t>
            </a:r>
          </a:p>
          <a:p>
            <a:r>
              <a:rPr lang="en-US" dirty="0" smtClean="0"/>
              <a:t>Your cost on 1,000 widgets is $2,500 (</a:t>
            </a:r>
            <a:r>
              <a:rPr lang="en-US" dirty="0" smtClean="0">
                <a:solidFill>
                  <a:srgbClr val="C00000"/>
                </a:solidFill>
              </a:rPr>
              <a:t>Expense</a:t>
            </a:r>
            <a:r>
              <a:rPr lang="en-US" dirty="0" smtClean="0"/>
              <a:t>)</a:t>
            </a:r>
          </a:p>
          <a:p>
            <a:r>
              <a:rPr lang="en-US" dirty="0" smtClean="0"/>
              <a:t>What is your Profit?</a:t>
            </a:r>
          </a:p>
          <a:p>
            <a:r>
              <a:rPr lang="en-US" dirty="0" smtClean="0">
                <a:solidFill>
                  <a:schemeClr val="bg2"/>
                </a:solidFill>
              </a:rPr>
              <a:t>$____________</a:t>
            </a:r>
          </a:p>
          <a:p>
            <a:endParaRPr lang="en-US" dirty="0">
              <a:solidFill>
                <a:schemeClr val="bg2"/>
              </a:solidFill>
            </a:endParaRPr>
          </a:p>
          <a:p>
            <a:r>
              <a:rPr lang="en-US" dirty="0" smtClean="0">
                <a:solidFill>
                  <a:schemeClr val="bg2"/>
                </a:solidFill>
              </a:rPr>
              <a:t>Bonus: What’s the profit on 1 widget?</a:t>
            </a:r>
          </a:p>
          <a:p>
            <a:r>
              <a:rPr lang="en-US" dirty="0" smtClean="0">
                <a:solidFill>
                  <a:schemeClr val="bg2"/>
                </a:solidFill>
              </a:rPr>
              <a:t>$___________</a:t>
            </a:r>
            <a:endParaRPr lang="en-US" dirty="0">
              <a:solidFill>
                <a:schemeClr val="bg2"/>
              </a:solidFill>
            </a:endParaRPr>
          </a:p>
          <a:p>
            <a:endParaRPr lang="en-US" dirty="0" smtClean="0">
              <a:solidFill>
                <a:schemeClr val="bg2"/>
              </a:solidFill>
            </a:endParaRPr>
          </a:p>
          <a:p>
            <a:endParaRPr lang="en-US" dirty="0">
              <a:solidFill>
                <a:schemeClr val="bg2"/>
              </a:solidFill>
            </a:endParaRPr>
          </a:p>
        </p:txBody>
      </p:sp>
      <p:sp>
        <p:nvSpPr>
          <p:cNvPr id="3" name="Title 2"/>
          <p:cNvSpPr>
            <a:spLocks noGrp="1"/>
          </p:cNvSpPr>
          <p:nvPr>
            <p:ph type="title"/>
          </p:nvPr>
        </p:nvSpPr>
        <p:spPr/>
        <p:txBody>
          <a:bodyPr/>
          <a:lstStyle/>
          <a:p>
            <a:r>
              <a:rPr lang="en-US" dirty="0" smtClean="0"/>
              <a:t>Practice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696" y="2758440"/>
            <a:ext cx="1608803" cy="1813560"/>
          </a:xfrm>
          <a:prstGeom prst="rect">
            <a:avLst/>
          </a:prstGeom>
        </p:spPr>
      </p:pic>
    </p:spTree>
    <p:extLst>
      <p:ext uri="{BB962C8B-B14F-4D97-AF65-F5344CB8AC3E}">
        <p14:creationId xmlns:p14="http://schemas.microsoft.com/office/powerpoint/2010/main" val="1979206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447800" y="1905000"/>
            <a:ext cx="6248400" cy="1219200"/>
          </a:xfrm>
          <a:prstGeom prst="roundRect">
            <a:avLst>
              <a:gd name="adj" fmla="val 6700"/>
            </a:avLst>
          </a:prstGeom>
          <a:solidFill>
            <a:schemeClr val="tx1"/>
          </a:solidFill>
          <a:ln w="6350">
            <a:solidFill>
              <a:schemeClr val="tx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Rectangle 3"/>
          <p:cNvSpPr>
            <a:spLocks noGrp="1" noChangeArrowheads="1"/>
          </p:cNvSpPr>
          <p:nvPr>
            <p:ph idx="1"/>
          </p:nvPr>
        </p:nvSpPr>
        <p:spPr>
          <a:xfrm>
            <a:off x="1028700" y="2133600"/>
            <a:ext cx="7086600" cy="1447800"/>
          </a:xfrm>
        </p:spPr>
        <p:txBody>
          <a:bodyPr/>
          <a:lstStyle/>
          <a:p>
            <a:r>
              <a:rPr lang="en-US" dirty="0" smtClean="0"/>
              <a:t>…the study of how wealth</a:t>
            </a:r>
            <a:r>
              <a:rPr lang="en-US" b="0" dirty="0" smtClean="0"/>
              <a:t>*</a:t>
            </a:r>
            <a:r>
              <a:rPr lang="en-US" dirty="0" smtClean="0"/>
              <a:t> is</a:t>
            </a:r>
            <a:br>
              <a:rPr lang="en-US" dirty="0" smtClean="0"/>
            </a:br>
            <a:r>
              <a:rPr lang="en-US" dirty="0" smtClean="0"/>
              <a:t>created and distributed</a:t>
            </a:r>
            <a:r>
              <a:rPr lang="en-US" b="0" dirty="0" smtClean="0"/>
              <a:t>**</a:t>
            </a:r>
            <a:r>
              <a:rPr lang="en-US" dirty="0" smtClean="0"/>
              <a:t>.</a:t>
            </a:r>
          </a:p>
          <a:p>
            <a:endParaRPr lang="en-US" dirty="0" smtClean="0"/>
          </a:p>
        </p:txBody>
      </p:sp>
      <p:sp>
        <p:nvSpPr>
          <p:cNvPr id="23554" name="Rectangle 2"/>
          <p:cNvSpPr>
            <a:spLocks noGrp="1" noChangeArrowheads="1"/>
          </p:cNvSpPr>
          <p:nvPr>
            <p:ph type="title"/>
          </p:nvPr>
        </p:nvSpPr>
        <p:spPr/>
        <p:txBody>
          <a:bodyPr/>
          <a:lstStyle/>
          <a:p>
            <a:r>
              <a:rPr lang="en-US" dirty="0" smtClean="0"/>
              <a:t>_____________________</a:t>
            </a:r>
            <a:endParaRPr lang="en-US" dirty="0" smtClean="0"/>
          </a:p>
        </p:txBody>
      </p:sp>
      <p:sp>
        <p:nvSpPr>
          <p:cNvPr id="22532" name="TextBox 3"/>
          <p:cNvSpPr txBox="1">
            <a:spLocks noChangeArrowheads="1"/>
          </p:cNvSpPr>
          <p:nvPr/>
        </p:nvSpPr>
        <p:spPr bwMode="auto">
          <a:xfrm>
            <a:off x="1869558" y="3962400"/>
            <a:ext cx="5521842" cy="757130"/>
          </a:xfrm>
          <a:prstGeom prst="rect">
            <a:avLst/>
          </a:prstGeom>
          <a:noFill/>
          <a:ln w="9525">
            <a:noFill/>
            <a:miter lim="800000"/>
            <a:headEnd/>
            <a:tailEnd/>
          </a:ln>
        </p:spPr>
        <p:txBody>
          <a:bodyPr wrap="square">
            <a:spAutoFit/>
          </a:bodyPr>
          <a:lstStyle/>
          <a:p>
            <a:pPr marL="274320" indent="-274320">
              <a:lnSpc>
                <a:spcPct val="90000"/>
              </a:lnSpc>
            </a:pPr>
            <a:r>
              <a:rPr lang="en-US" sz="2000" dirty="0">
                <a:solidFill>
                  <a:srgbClr val="2D2D5F"/>
                </a:solidFill>
              </a:rPr>
              <a:t>  </a:t>
            </a:r>
            <a:r>
              <a:rPr lang="en-US" sz="2800" b="1" dirty="0">
                <a:solidFill>
                  <a:srgbClr val="2D2D5F"/>
                </a:solidFill>
              </a:rPr>
              <a:t>*</a:t>
            </a:r>
            <a:r>
              <a:rPr lang="en-US" sz="2000" dirty="0">
                <a:solidFill>
                  <a:srgbClr val="2D2D5F"/>
                </a:solidFill>
              </a:rPr>
              <a:t> “</a:t>
            </a:r>
            <a:r>
              <a:rPr lang="en-US" sz="2000" dirty="0">
                <a:solidFill>
                  <a:srgbClr val="8EB244"/>
                </a:solidFill>
              </a:rPr>
              <a:t>anything of value</a:t>
            </a:r>
            <a:r>
              <a:rPr lang="en-US" sz="2000" dirty="0">
                <a:solidFill>
                  <a:srgbClr val="2D2D5F"/>
                </a:solidFill>
              </a:rPr>
              <a:t>,” including </a:t>
            </a:r>
            <a:r>
              <a:rPr lang="en-US" sz="2000" dirty="0" smtClean="0">
                <a:solidFill>
                  <a:srgbClr val="2D2D5F"/>
                </a:solidFill>
              </a:rPr>
              <a:t>products produced and </a:t>
            </a:r>
            <a:r>
              <a:rPr lang="en-US" sz="2000" dirty="0">
                <a:solidFill>
                  <a:srgbClr val="2D2D5F"/>
                </a:solidFill>
              </a:rPr>
              <a:t>sold by </a:t>
            </a:r>
            <a:r>
              <a:rPr lang="en-US" sz="2000" dirty="0" smtClean="0">
                <a:solidFill>
                  <a:srgbClr val="2D2D5F"/>
                </a:solidFill>
              </a:rPr>
              <a:t>business</a:t>
            </a:r>
            <a:endParaRPr lang="en-US" sz="2000" dirty="0">
              <a:solidFill>
                <a:srgbClr val="2D2D5F"/>
              </a:solidFill>
            </a:endParaRPr>
          </a:p>
        </p:txBody>
      </p:sp>
      <p:sp>
        <p:nvSpPr>
          <p:cNvPr id="22533" name="TextBox 3"/>
          <p:cNvSpPr txBox="1">
            <a:spLocks noChangeArrowheads="1"/>
          </p:cNvSpPr>
          <p:nvPr/>
        </p:nvSpPr>
        <p:spPr bwMode="auto">
          <a:xfrm>
            <a:off x="2022475" y="1828800"/>
            <a:ext cx="492125" cy="1200150"/>
          </a:xfrm>
          <a:prstGeom prst="rect">
            <a:avLst/>
          </a:prstGeom>
          <a:noFill/>
          <a:ln w="9525">
            <a:noFill/>
            <a:miter lim="800000"/>
            <a:headEnd/>
            <a:tailEnd/>
          </a:ln>
        </p:spPr>
        <p:txBody>
          <a:bodyPr wrap="none">
            <a:spAutoFit/>
          </a:bodyPr>
          <a:lstStyle/>
          <a:p>
            <a:r>
              <a:rPr lang="en-US" sz="7200" dirty="0">
                <a:solidFill>
                  <a:srgbClr val="8EB244"/>
                </a:solidFill>
              </a:rPr>
              <a:t>“</a:t>
            </a:r>
          </a:p>
        </p:txBody>
      </p:sp>
      <p:sp>
        <p:nvSpPr>
          <p:cNvPr id="22534" name="TextBox 4"/>
          <p:cNvSpPr txBox="1">
            <a:spLocks noChangeArrowheads="1"/>
          </p:cNvSpPr>
          <p:nvPr/>
        </p:nvSpPr>
        <p:spPr bwMode="auto">
          <a:xfrm flipV="1">
            <a:off x="6400800" y="1828800"/>
            <a:ext cx="525463" cy="1200150"/>
          </a:xfrm>
          <a:prstGeom prst="rect">
            <a:avLst/>
          </a:prstGeom>
          <a:noFill/>
          <a:ln w="9525">
            <a:noFill/>
            <a:miter lim="800000"/>
            <a:headEnd/>
            <a:tailEnd/>
          </a:ln>
        </p:spPr>
        <p:txBody>
          <a:bodyPr>
            <a:spAutoFit/>
          </a:bodyPr>
          <a:lstStyle/>
          <a:p>
            <a:r>
              <a:rPr lang="en-US" sz="7200" dirty="0">
                <a:solidFill>
                  <a:srgbClr val="8EB244"/>
                </a:solidFill>
              </a:rPr>
              <a:t>“</a:t>
            </a:r>
          </a:p>
        </p:txBody>
      </p:sp>
      <p:sp>
        <p:nvSpPr>
          <p:cNvPr id="9" name="TextBox 3"/>
          <p:cNvSpPr txBox="1">
            <a:spLocks noChangeArrowheads="1"/>
          </p:cNvSpPr>
          <p:nvPr/>
        </p:nvSpPr>
        <p:spPr bwMode="auto">
          <a:xfrm>
            <a:off x="1828800" y="4876800"/>
            <a:ext cx="3886200" cy="757130"/>
          </a:xfrm>
          <a:prstGeom prst="rect">
            <a:avLst/>
          </a:prstGeom>
          <a:noFill/>
          <a:ln w="9525">
            <a:noFill/>
            <a:miter lim="800000"/>
            <a:headEnd/>
            <a:tailEnd/>
          </a:ln>
        </p:spPr>
        <p:txBody>
          <a:bodyPr wrap="square">
            <a:spAutoFit/>
          </a:bodyPr>
          <a:lstStyle/>
          <a:p>
            <a:pPr>
              <a:lnSpc>
                <a:spcPct val="90000"/>
              </a:lnSpc>
            </a:pPr>
            <a:r>
              <a:rPr lang="en-US" sz="2800" b="1" dirty="0" smtClean="0">
                <a:solidFill>
                  <a:srgbClr val="2D2D5F"/>
                </a:solidFill>
              </a:rPr>
              <a:t>**</a:t>
            </a:r>
            <a:r>
              <a:rPr lang="en-US" sz="2000" dirty="0" smtClean="0">
                <a:solidFill>
                  <a:srgbClr val="2D2D5F"/>
                </a:solidFill>
              </a:rPr>
              <a:t> </a:t>
            </a:r>
            <a:r>
              <a:rPr lang="en-US" sz="2000" dirty="0">
                <a:solidFill>
                  <a:srgbClr val="2D2D5F"/>
                </a:solidFill>
              </a:rPr>
              <a:t>“</a:t>
            </a:r>
            <a:r>
              <a:rPr lang="en-US" sz="2000" dirty="0">
                <a:solidFill>
                  <a:srgbClr val="8EB244"/>
                </a:solidFill>
              </a:rPr>
              <a:t>who gets what</a:t>
            </a:r>
            <a:r>
              <a:rPr lang="en-US" sz="2000" dirty="0">
                <a:solidFill>
                  <a:srgbClr val="2D2D5F"/>
                </a:solidFill>
              </a:rPr>
              <a:t>”</a:t>
            </a:r>
          </a:p>
          <a:p>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1000"/>
                                        <p:tgtEl>
                                          <p:spTgt spid="225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1000"/>
                                        <p:tgtEl>
                                          <p:spTgt spid="2355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fade">
                                      <p:cBhvr>
                                        <p:cTn id="13" dur="1000"/>
                                        <p:tgtEl>
                                          <p:spTgt spid="225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532">
                                            <p:txEl>
                                              <p:pRg st="0" end="0"/>
                                            </p:txEl>
                                          </p:spTgt>
                                        </p:tgtEl>
                                        <p:attrNameLst>
                                          <p:attrName>style.visibility</p:attrName>
                                        </p:attrNameLst>
                                      </p:cBhvr>
                                      <p:to>
                                        <p:strVal val="visible"/>
                                      </p:to>
                                    </p:set>
                                    <p:animEffect transition="in" filter="fade">
                                      <p:cBhvr>
                                        <p:cTn id="21" dur="500"/>
                                        <p:tgtEl>
                                          <p:spTgt spid="2253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555" grpId="0" build="p"/>
      <p:bldP spid="22533" grpId="0"/>
      <p:bldP spid="225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52500" y="1828800"/>
            <a:ext cx="7239000" cy="2514600"/>
          </a:xfrm>
          <a:prstGeom prst="roundRect">
            <a:avLst>
              <a:gd name="adj" fmla="val 6700"/>
            </a:avLst>
          </a:prstGeom>
          <a:solidFill>
            <a:schemeClr val="tx1"/>
          </a:solidFill>
          <a:ln w="6350">
            <a:solidFill>
              <a:schemeClr val="tx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3"/>
          <p:cNvSpPr>
            <a:spLocks noGrp="1" noChangeArrowheads="1"/>
          </p:cNvSpPr>
          <p:nvPr>
            <p:ph idx="1"/>
          </p:nvPr>
        </p:nvSpPr>
        <p:spPr>
          <a:xfrm>
            <a:off x="1409700" y="2057400"/>
            <a:ext cx="6324600" cy="3962400"/>
          </a:xfrm>
        </p:spPr>
        <p:txBody>
          <a:bodyPr/>
          <a:lstStyle/>
          <a:p>
            <a:r>
              <a:rPr lang="en-US" dirty="0" smtClean="0"/>
              <a:t>…the </a:t>
            </a:r>
            <a:r>
              <a:rPr lang="en-US" dirty="0" smtClean="0"/>
              <a:t>________</a:t>
            </a:r>
            <a:r>
              <a:rPr lang="en-US" dirty="0" smtClean="0"/>
              <a:t> </a:t>
            </a:r>
            <a:r>
              <a:rPr lang="en-US" dirty="0" smtClean="0"/>
              <a:t>that individuals, business firms, government, and society make.</a:t>
            </a:r>
            <a:br>
              <a:rPr lang="en-US" dirty="0" smtClean="0"/>
            </a:br>
            <a:r>
              <a:rPr lang="en-US" dirty="0" smtClean="0"/>
              <a:t>The way in which people </a:t>
            </a:r>
            <a:r>
              <a:rPr lang="en-US" dirty="0" smtClean="0"/>
              <a:t>_______</a:t>
            </a:r>
            <a:r>
              <a:rPr lang="en-US" dirty="0" smtClean="0"/>
              <a:t> </a:t>
            </a:r>
            <a:r>
              <a:rPr lang="en-US" dirty="0" smtClean="0"/>
              <a:t>with the creation and distribution of wealth determines the kind of economic system, or economy, that a nation has.</a:t>
            </a:r>
          </a:p>
        </p:txBody>
      </p:sp>
      <p:sp>
        <p:nvSpPr>
          <p:cNvPr id="24578" name="Rectangle 2"/>
          <p:cNvSpPr>
            <a:spLocks noGrp="1" noChangeArrowheads="1"/>
          </p:cNvSpPr>
          <p:nvPr>
            <p:ph type="title"/>
          </p:nvPr>
        </p:nvSpPr>
        <p:spPr/>
        <p:txBody>
          <a:bodyPr/>
          <a:lstStyle/>
          <a:p>
            <a:r>
              <a:rPr lang="en-US" dirty="0" smtClean="0"/>
              <a:t>____________________</a:t>
            </a:r>
            <a:endParaRPr lang="en-US" dirty="0" smtClean="0"/>
          </a:p>
        </p:txBody>
      </p:sp>
      <p:sp>
        <p:nvSpPr>
          <p:cNvPr id="23556" name="TextBox 3"/>
          <p:cNvSpPr txBox="1">
            <a:spLocks noChangeArrowheads="1"/>
          </p:cNvSpPr>
          <p:nvPr/>
        </p:nvSpPr>
        <p:spPr bwMode="auto">
          <a:xfrm>
            <a:off x="1108075" y="1771650"/>
            <a:ext cx="492125" cy="1200150"/>
          </a:xfrm>
          <a:prstGeom prst="rect">
            <a:avLst/>
          </a:prstGeom>
          <a:noFill/>
          <a:ln w="9525">
            <a:noFill/>
            <a:miter lim="800000"/>
            <a:headEnd/>
            <a:tailEnd/>
          </a:ln>
        </p:spPr>
        <p:txBody>
          <a:bodyPr wrap="none">
            <a:spAutoFit/>
          </a:bodyPr>
          <a:lstStyle/>
          <a:p>
            <a:r>
              <a:rPr lang="en-US" sz="7200" dirty="0">
                <a:solidFill>
                  <a:srgbClr val="8EB244"/>
                </a:solidFill>
              </a:rPr>
              <a:t>“</a:t>
            </a:r>
          </a:p>
        </p:txBody>
      </p:sp>
      <p:sp>
        <p:nvSpPr>
          <p:cNvPr id="23557" name="TextBox 4"/>
          <p:cNvSpPr txBox="1">
            <a:spLocks noChangeArrowheads="1"/>
          </p:cNvSpPr>
          <p:nvPr/>
        </p:nvSpPr>
        <p:spPr bwMode="auto">
          <a:xfrm flipV="1">
            <a:off x="6705600" y="3048000"/>
            <a:ext cx="525463" cy="1200150"/>
          </a:xfrm>
          <a:prstGeom prst="rect">
            <a:avLst/>
          </a:prstGeom>
          <a:noFill/>
          <a:ln w="9525">
            <a:noFill/>
            <a:miter lim="800000"/>
            <a:headEnd/>
            <a:tailEnd/>
          </a:ln>
        </p:spPr>
        <p:txBody>
          <a:bodyPr>
            <a:spAutoFit/>
          </a:bodyPr>
          <a:lstStyle/>
          <a:p>
            <a:r>
              <a:rPr lang="en-US" sz="7200" dirty="0">
                <a:solidFill>
                  <a:srgbClr val="8EB244"/>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fade">
                                      <p:cBhvr>
                                        <p:cTn id="10" dur="1000"/>
                                        <p:tgtEl>
                                          <p:spTgt spid="2457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fade">
                                      <p:cBhvr>
                                        <p:cTn id="13" dur="1000"/>
                                        <p:tgtEl>
                                          <p:spTgt spid="235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579" grpId="0" build="p"/>
      <p:bldP spid="23556" grpId="0"/>
      <p:bldP spid="235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7"/>
          <p:cNvSpPr>
            <a:spLocks noGrp="1" noChangeArrowheads="1"/>
          </p:cNvSpPr>
          <p:nvPr>
            <p:ph idx="1"/>
          </p:nvPr>
        </p:nvSpPr>
        <p:spPr>
          <a:xfrm>
            <a:off x="640080" y="1554480"/>
            <a:ext cx="8077200" cy="4953000"/>
          </a:xfrm>
        </p:spPr>
        <p:txBody>
          <a:bodyPr/>
          <a:lstStyle/>
          <a:p>
            <a:r>
              <a:rPr lang="en-US" b="1" dirty="0" smtClean="0">
                <a:solidFill>
                  <a:srgbClr val="8EB244"/>
                </a:solidFill>
              </a:rPr>
              <a:t>____________</a:t>
            </a:r>
            <a:endParaRPr lang="en-US" b="1" dirty="0" smtClean="0">
              <a:solidFill>
                <a:srgbClr val="8EB244"/>
              </a:solidFill>
            </a:endParaRPr>
          </a:p>
          <a:p>
            <a:pPr lvl="1"/>
            <a:r>
              <a:rPr lang="en-US" sz="2400" dirty="0" smtClean="0"/>
              <a:t>Free enterprise </a:t>
            </a:r>
          </a:p>
          <a:p>
            <a:pPr lvl="1"/>
            <a:r>
              <a:rPr lang="en-US" sz="2400" dirty="0" smtClean="0"/>
              <a:t>Adam Smith (Wealth of Nations)</a:t>
            </a:r>
          </a:p>
          <a:p>
            <a:pPr lvl="1"/>
            <a:r>
              <a:rPr lang="en-US" sz="2400" dirty="0" smtClean="0"/>
              <a:t>The invisible hand</a:t>
            </a:r>
          </a:p>
          <a:p>
            <a:pPr lvl="1">
              <a:spcAft>
                <a:spcPts val="1800"/>
              </a:spcAft>
            </a:pPr>
            <a:r>
              <a:rPr lang="en-US" sz="2400" dirty="0" smtClean="0"/>
              <a:t>Laissez-faire capitalism</a:t>
            </a:r>
            <a:endParaRPr lang="en-US" dirty="0" smtClean="0"/>
          </a:p>
          <a:p>
            <a:r>
              <a:rPr lang="en-US" b="1" dirty="0" smtClean="0">
                <a:solidFill>
                  <a:srgbClr val="8EB244"/>
                </a:solidFill>
              </a:rPr>
              <a:t>______________</a:t>
            </a:r>
            <a:endParaRPr lang="en-US" b="1" dirty="0" smtClean="0">
              <a:solidFill>
                <a:srgbClr val="8EB244"/>
              </a:solidFill>
            </a:endParaRPr>
          </a:p>
          <a:p>
            <a:pPr lvl="1"/>
            <a:r>
              <a:rPr lang="en-US" sz="2400" dirty="0" smtClean="0"/>
              <a:t>Socialism</a:t>
            </a:r>
          </a:p>
          <a:p>
            <a:pPr lvl="1"/>
            <a:r>
              <a:rPr lang="en-US" sz="2400" dirty="0" smtClean="0"/>
              <a:t>Communism</a:t>
            </a:r>
          </a:p>
          <a:p>
            <a:pPr lvl="2"/>
            <a:r>
              <a:rPr lang="en-US" sz="2200" dirty="0" smtClean="0"/>
              <a:t>Karl Marx</a:t>
            </a:r>
          </a:p>
          <a:p>
            <a:endParaRPr lang="en-US" dirty="0" smtClean="0"/>
          </a:p>
        </p:txBody>
      </p:sp>
      <p:sp>
        <p:nvSpPr>
          <p:cNvPr id="27650" name="Rectangle 1026"/>
          <p:cNvSpPr>
            <a:spLocks noGrp="1" noChangeArrowheads="1"/>
          </p:cNvSpPr>
          <p:nvPr>
            <p:ph type="title"/>
          </p:nvPr>
        </p:nvSpPr>
        <p:spPr/>
        <p:txBody>
          <a:bodyPr/>
          <a:lstStyle/>
          <a:p>
            <a:r>
              <a:rPr lang="en-US" smtClean="0"/>
              <a:t>Types of Economic Systems</a:t>
            </a:r>
            <a:endParaRPr 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fade">
                                      <p:cBhvr>
                                        <p:cTn id="10" dur="500"/>
                                        <p:tgtEl>
                                          <p:spTgt spid="2765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fade">
                                      <p:cBhvr>
                                        <p:cTn id="13" dur="500"/>
                                        <p:tgtEl>
                                          <p:spTgt spid="2765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51">
                                            <p:txEl>
                                              <p:pRg st="3" end="3"/>
                                            </p:txEl>
                                          </p:spTgt>
                                        </p:tgtEl>
                                        <p:attrNameLst>
                                          <p:attrName>style.visibility</p:attrName>
                                        </p:attrNameLst>
                                      </p:cBhvr>
                                      <p:to>
                                        <p:strVal val="visible"/>
                                      </p:to>
                                    </p:set>
                                    <p:animEffect transition="in" filter="fade">
                                      <p:cBhvr>
                                        <p:cTn id="16" dur="500"/>
                                        <p:tgtEl>
                                          <p:spTgt spid="2765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Effect transition="in" filter="fade">
                                      <p:cBhvr>
                                        <p:cTn id="19" dur="500"/>
                                        <p:tgtEl>
                                          <p:spTgt spid="276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fade">
                                      <p:cBhvr>
                                        <p:cTn id="24" dur="500"/>
                                        <p:tgtEl>
                                          <p:spTgt spid="27651">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Effect transition="in" filter="fade">
                                      <p:cBhvr>
                                        <p:cTn id="27" dur="500"/>
                                        <p:tgtEl>
                                          <p:spTgt spid="27651">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651">
                                            <p:txEl>
                                              <p:pRg st="7" end="7"/>
                                            </p:txEl>
                                          </p:spTgt>
                                        </p:tgtEl>
                                        <p:attrNameLst>
                                          <p:attrName>style.visibility</p:attrName>
                                        </p:attrNameLst>
                                      </p:cBhvr>
                                      <p:to>
                                        <p:strVal val="visible"/>
                                      </p:to>
                                    </p:set>
                                    <p:animEffect transition="in" filter="fade">
                                      <p:cBhvr>
                                        <p:cTn id="30" dur="500"/>
                                        <p:tgtEl>
                                          <p:spTgt spid="27651">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651">
                                            <p:txEl>
                                              <p:pRg st="8" end="8"/>
                                            </p:txEl>
                                          </p:spTgt>
                                        </p:tgtEl>
                                        <p:attrNameLst>
                                          <p:attrName>style.visibility</p:attrName>
                                        </p:attrNameLst>
                                      </p:cBhvr>
                                      <p:to>
                                        <p:strVal val="visible"/>
                                      </p:to>
                                    </p:set>
                                    <p:animEffect transition="in" filter="fade">
                                      <p:cBhvr>
                                        <p:cTn id="33"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640080" y="1554480"/>
            <a:ext cx="8077200" cy="4953000"/>
          </a:xfrm>
        </p:spPr>
        <p:txBody>
          <a:bodyPr/>
          <a:lstStyle/>
          <a:p>
            <a:pPr>
              <a:spcAft>
                <a:spcPts val="1800"/>
              </a:spcAft>
            </a:pPr>
            <a:r>
              <a:rPr lang="en-US" sz="2400" b="1" dirty="0" smtClean="0"/>
              <a:t>Society pursues self-interest</a:t>
            </a:r>
          </a:p>
          <a:p>
            <a:r>
              <a:rPr lang="en-US" sz="2400" b="1" dirty="0" smtClean="0"/>
              <a:t>People work hard if:</a:t>
            </a:r>
          </a:p>
          <a:p>
            <a:pPr lvl="1"/>
            <a:r>
              <a:rPr lang="en-US" sz="2400" dirty="0" smtClean="0"/>
              <a:t>Earn more </a:t>
            </a:r>
            <a:r>
              <a:rPr lang="en-US" sz="2400" dirty="0" smtClean="0"/>
              <a:t>_______</a:t>
            </a:r>
            <a:endParaRPr lang="en-US" sz="2400" dirty="0" smtClean="0"/>
          </a:p>
          <a:p>
            <a:pPr lvl="1">
              <a:spcAft>
                <a:spcPts val="1800"/>
              </a:spcAft>
            </a:pPr>
            <a:r>
              <a:rPr lang="en-US" sz="2400" dirty="0" smtClean="0"/>
              <a:t>Earn more </a:t>
            </a:r>
            <a:r>
              <a:rPr lang="en-US" sz="2400" dirty="0" smtClean="0"/>
              <a:t>_______</a:t>
            </a:r>
            <a:endParaRPr lang="en-US" sz="2400" dirty="0" smtClean="0"/>
          </a:p>
          <a:p>
            <a:r>
              <a:rPr lang="en-US" sz="2400" b="1" dirty="0" smtClean="0"/>
              <a:t>Promotes </a:t>
            </a:r>
            <a:r>
              <a:rPr lang="en-US" sz="2400" b="1" dirty="0" smtClean="0"/>
              <a:t>_______</a:t>
            </a:r>
            <a:r>
              <a:rPr lang="en-US" sz="2400" b="1" dirty="0" smtClean="0"/>
              <a:t> </a:t>
            </a:r>
            <a:r>
              <a:rPr lang="en-US" sz="2400" b="1" dirty="0" smtClean="0"/>
              <a:t>of </a:t>
            </a:r>
            <a:r>
              <a:rPr lang="en-US" sz="2400" b="1" dirty="0" smtClean="0"/>
              <a:t>_________</a:t>
            </a:r>
            <a:endParaRPr lang="en-US" sz="2400" b="1" dirty="0" smtClean="0"/>
          </a:p>
        </p:txBody>
      </p:sp>
      <p:sp>
        <p:nvSpPr>
          <p:cNvPr id="30722" name="Rectangle 2"/>
          <p:cNvSpPr>
            <a:spLocks noGrp="1" noChangeArrowheads="1"/>
          </p:cNvSpPr>
          <p:nvPr>
            <p:ph type="title"/>
          </p:nvPr>
        </p:nvSpPr>
        <p:spPr/>
        <p:txBody>
          <a:bodyPr/>
          <a:lstStyle/>
          <a:p>
            <a:r>
              <a:rPr lang="en-US" smtClean="0"/>
              <a:t>Adam Smith</a:t>
            </a:r>
            <a:br>
              <a:rPr lang="en-US" smtClean="0"/>
            </a:br>
            <a:r>
              <a:rPr lang="en-US" smtClean="0"/>
              <a:t>Wealth of Nations (1776)</a:t>
            </a:r>
            <a:endParaRPr lang="en-US" dirty="0" smtClean="0"/>
          </a:p>
        </p:txBody>
      </p:sp>
      <p:pic>
        <p:nvPicPr>
          <p:cNvPr id="26628" name="Picture 3" descr="AdamSmith.jpg"/>
          <p:cNvPicPr>
            <a:picLocks noChangeAspect="1"/>
          </p:cNvPicPr>
          <p:nvPr/>
        </p:nvPicPr>
        <p:blipFill>
          <a:blip r:embed="rId3" cstate="print"/>
          <a:srcRect/>
          <a:stretch>
            <a:fillRect/>
          </a:stretch>
        </p:blipFill>
        <p:spPr bwMode="auto">
          <a:xfrm>
            <a:off x="6019800" y="1655762"/>
            <a:ext cx="2362200" cy="3525838"/>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fade">
                                      <p:cBhvr>
                                        <p:cTn id="15" dur="500"/>
                                        <p:tgtEl>
                                          <p:spTgt spid="3072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23">
                                            <p:txEl>
                                              <p:pRg st="3" end="3"/>
                                            </p:txEl>
                                          </p:spTgt>
                                        </p:tgtEl>
                                        <p:attrNameLst>
                                          <p:attrName>style.visibility</p:attrName>
                                        </p:attrNameLst>
                                      </p:cBhvr>
                                      <p:to>
                                        <p:strVal val="visible"/>
                                      </p:to>
                                    </p:set>
                                    <p:animEffect transition="in" filter="fade">
                                      <p:cBhvr>
                                        <p:cTn id="18" dur="500"/>
                                        <p:tgtEl>
                                          <p:spTgt spid="3072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fade">
                                      <p:cBhvr>
                                        <p:cTn id="23"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art Placeholder 5" descr="Fig1-4.png"/>
          <p:cNvPicPr>
            <a:picLocks noGrp="1" noChangeAspect="1"/>
          </p:cNvPicPr>
          <p:nvPr>
            <p:ph type="chart" idx="1"/>
          </p:nvPr>
        </p:nvPicPr>
        <p:blipFill>
          <a:blip r:embed="rId3" cstate="print"/>
          <a:stretch>
            <a:fillRect/>
          </a:stretch>
        </p:blipFill>
        <p:spPr>
          <a:xfrm>
            <a:off x="1026331" y="1828801"/>
            <a:ext cx="7091338" cy="3462993"/>
          </a:xfrm>
          <a:effectLst>
            <a:outerShdw blurRad="50800" dist="38100" dir="5400000" algn="t" rotWithShape="0">
              <a:prstClr val="black">
                <a:alpha val="40000"/>
              </a:prstClr>
            </a:outerShdw>
          </a:effectLst>
        </p:spPr>
      </p:pic>
      <p:sp>
        <p:nvSpPr>
          <p:cNvPr id="32770" name="Rectangle 2"/>
          <p:cNvSpPr>
            <a:spLocks noGrp="1" noChangeArrowheads="1"/>
          </p:cNvSpPr>
          <p:nvPr>
            <p:ph type="title"/>
          </p:nvPr>
        </p:nvSpPr>
        <p:spPr/>
        <p:txBody>
          <a:bodyPr/>
          <a:lstStyle/>
          <a:p>
            <a:r>
              <a:rPr lang="en-US" dirty="0" smtClean="0"/>
              <a:t>Basic Assumptions for Adam Smith’s </a:t>
            </a:r>
            <a:br>
              <a:rPr lang="en-US" dirty="0" smtClean="0"/>
            </a:br>
            <a:r>
              <a:rPr lang="en-US" dirty="0" smtClean="0"/>
              <a:t>__________-_________</a:t>
            </a:r>
            <a:r>
              <a:rPr lang="en-US" dirty="0" smtClean="0"/>
              <a:t> </a:t>
            </a:r>
            <a:r>
              <a:rPr lang="en-US" dirty="0" smtClean="0"/>
              <a:t>Capitalism</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43000" y="1981200"/>
            <a:ext cx="6858000" cy="1524000"/>
          </a:xfrm>
          <a:prstGeom prst="roundRect">
            <a:avLst>
              <a:gd name="adj" fmla="val 6700"/>
            </a:avLst>
          </a:prstGeom>
          <a:solidFill>
            <a:schemeClr val="tx1"/>
          </a:solidFill>
          <a:ln w="6350">
            <a:solidFill>
              <a:schemeClr val="tx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Rectangle 3"/>
          <p:cNvSpPr>
            <a:spLocks noGrp="1" noChangeArrowheads="1"/>
          </p:cNvSpPr>
          <p:nvPr>
            <p:ph idx="1"/>
          </p:nvPr>
        </p:nvSpPr>
        <p:spPr>
          <a:xfrm>
            <a:off x="1028700" y="2209800"/>
            <a:ext cx="7086600" cy="3581400"/>
          </a:xfrm>
        </p:spPr>
        <p:txBody>
          <a:bodyPr/>
          <a:lstStyle/>
          <a:p>
            <a:r>
              <a:rPr lang="en-US" dirty="0" smtClean="0"/>
              <a:t>…describes how an individual’s</a:t>
            </a:r>
            <a:br>
              <a:rPr lang="en-US" dirty="0" smtClean="0"/>
            </a:br>
            <a:r>
              <a:rPr lang="en-US" dirty="0" smtClean="0"/>
              <a:t>______</a:t>
            </a:r>
            <a:r>
              <a:rPr lang="en-US" dirty="0" smtClean="0"/>
              <a:t> </a:t>
            </a:r>
            <a:r>
              <a:rPr lang="en-US" dirty="0" smtClean="0"/>
              <a:t>personal gain benefits others</a:t>
            </a:r>
            <a:br>
              <a:rPr lang="en-US" dirty="0" smtClean="0"/>
            </a:br>
            <a:r>
              <a:rPr lang="en-US" dirty="0" smtClean="0"/>
              <a:t>and a nation’s economy.</a:t>
            </a:r>
          </a:p>
        </p:txBody>
      </p:sp>
      <p:sp>
        <p:nvSpPr>
          <p:cNvPr id="31746" name="Rectangle 2"/>
          <p:cNvSpPr>
            <a:spLocks noGrp="1" noChangeArrowheads="1"/>
          </p:cNvSpPr>
          <p:nvPr>
            <p:ph type="title"/>
          </p:nvPr>
        </p:nvSpPr>
        <p:spPr/>
        <p:txBody>
          <a:bodyPr/>
          <a:lstStyle/>
          <a:p>
            <a:r>
              <a:rPr lang="en-US" dirty="0" smtClean="0"/>
              <a:t>“Invisible </a:t>
            </a:r>
            <a:r>
              <a:rPr lang="en-US" dirty="0" smtClean="0"/>
              <a:t>______”</a:t>
            </a:r>
            <a:endParaRPr lang="en-US" dirty="0" smtClean="0"/>
          </a:p>
        </p:txBody>
      </p:sp>
      <p:sp>
        <p:nvSpPr>
          <p:cNvPr id="30724" name="TextBox 3"/>
          <p:cNvSpPr txBox="1">
            <a:spLocks noChangeArrowheads="1"/>
          </p:cNvSpPr>
          <p:nvPr/>
        </p:nvSpPr>
        <p:spPr bwMode="auto">
          <a:xfrm>
            <a:off x="1828800" y="1905000"/>
            <a:ext cx="492125" cy="1200150"/>
          </a:xfrm>
          <a:prstGeom prst="rect">
            <a:avLst/>
          </a:prstGeom>
          <a:noFill/>
          <a:ln w="9525">
            <a:noFill/>
            <a:miter lim="800000"/>
            <a:headEnd/>
            <a:tailEnd/>
          </a:ln>
        </p:spPr>
        <p:txBody>
          <a:bodyPr wrap="none">
            <a:spAutoFit/>
          </a:bodyPr>
          <a:lstStyle/>
          <a:p>
            <a:r>
              <a:rPr lang="en-US" sz="7200" dirty="0">
                <a:solidFill>
                  <a:srgbClr val="8EB244"/>
                </a:solidFill>
              </a:rPr>
              <a:t>“</a:t>
            </a:r>
          </a:p>
        </p:txBody>
      </p:sp>
      <p:sp>
        <p:nvSpPr>
          <p:cNvPr id="30725" name="TextBox 4"/>
          <p:cNvSpPr txBox="1">
            <a:spLocks noChangeArrowheads="1"/>
          </p:cNvSpPr>
          <p:nvPr/>
        </p:nvSpPr>
        <p:spPr bwMode="auto">
          <a:xfrm flipV="1">
            <a:off x="6324600" y="2228850"/>
            <a:ext cx="525462" cy="1200150"/>
          </a:xfrm>
          <a:prstGeom prst="rect">
            <a:avLst/>
          </a:prstGeom>
          <a:noFill/>
          <a:ln w="9525">
            <a:noFill/>
            <a:miter lim="800000"/>
            <a:headEnd/>
            <a:tailEnd/>
          </a:ln>
        </p:spPr>
        <p:txBody>
          <a:bodyPr>
            <a:spAutoFit/>
          </a:bodyPr>
          <a:lstStyle/>
          <a:p>
            <a:r>
              <a:rPr lang="en-US" sz="7200" dirty="0">
                <a:solidFill>
                  <a:srgbClr val="8EB244"/>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1000"/>
                                        <p:tgtEl>
                                          <p:spTgt spid="307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7">
                                            <p:txEl>
                                              <p:pRg st="0" end="0"/>
                                            </p:txEl>
                                          </p:spTgt>
                                        </p:tgtEl>
                                        <p:attrNameLst>
                                          <p:attrName>style.visibility</p:attrName>
                                        </p:attrNameLst>
                                      </p:cBhvr>
                                      <p:to>
                                        <p:strVal val="visible"/>
                                      </p:to>
                                    </p:set>
                                    <p:animEffect transition="in" filter="fade">
                                      <p:cBhvr>
                                        <p:cTn id="10" dur="1000"/>
                                        <p:tgtEl>
                                          <p:spTgt spid="3174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25"/>
                                        </p:tgtEl>
                                        <p:attrNameLst>
                                          <p:attrName>style.visibility</p:attrName>
                                        </p:attrNameLst>
                                      </p:cBhvr>
                                      <p:to>
                                        <p:strVal val="visible"/>
                                      </p:to>
                                    </p:set>
                                    <p:animEffect transition="in" filter="fade">
                                      <p:cBhvr>
                                        <p:cTn id="13" dur="1000"/>
                                        <p:tgtEl>
                                          <p:spTgt spid="307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747" grpId="0" build="p"/>
      <p:bldP spid="30724" grpId="0"/>
      <p:bldP spid="307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43000" y="1981200"/>
            <a:ext cx="6858000" cy="1524000"/>
          </a:xfrm>
          <a:prstGeom prst="roundRect">
            <a:avLst>
              <a:gd name="adj" fmla="val 6700"/>
            </a:avLst>
          </a:prstGeom>
          <a:solidFill>
            <a:schemeClr val="tx1"/>
          </a:solidFill>
          <a:ln w="6350">
            <a:solidFill>
              <a:schemeClr val="tx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Rectangle 3"/>
          <p:cNvSpPr>
            <a:spLocks noGrp="1" noChangeArrowheads="1"/>
          </p:cNvSpPr>
          <p:nvPr>
            <p:ph idx="1"/>
          </p:nvPr>
        </p:nvSpPr>
        <p:spPr>
          <a:xfrm>
            <a:off x="1028700" y="2194560"/>
            <a:ext cx="7086600" cy="3657600"/>
          </a:xfrm>
        </p:spPr>
        <p:txBody>
          <a:bodyPr/>
          <a:lstStyle/>
          <a:p>
            <a:r>
              <a:rPr lang="en-US" dirty="0" smtClean="0"/>
              <a:t>…</a:t>
            </a:r>
            <a:r>
              <a:rPr lang="en-US" dirty="0" smtClean="0"/>
              <a:t>________________</a:t>
            </a:r>
            <a:r>
              <a:rPr lang="en-US" dirty="0" smtClean="0"/>
              <a:t> </a:t>
            </a:r>
            <a:r>
              <a:rPr lang="en-US" dirty="0" smtClean="0"/>
              <a:t>own and operate</a:t>
            </a:r>
            <a:br>
              <a:rPr lang="en-US" dirty="0" smtClean="0"/>
            </a:br>
            <a:r>
              <a:rPr lang="en-US" dirty="0" smtClean="0"/>
              <a:t>the </a:t>
            </a:r>
            <a:r>
              <a:rPr lang="en-US" dirty="0" smtClean="0"/>
              <a:t>__________</a:t>
            </a:r>
            <a:r>
              <a:rPr lang="en-US" dirty="0" smtClean="0"/>
              <a:t> </a:t>
            </a:r>
            <a:r>
              <a:rPr lang="en-US" dirty="0" smtClean="0"/>
              <a:t>of businesses that</a:t>
            </a:r>
            <a:br>
              <a:rPr lang="en-US" dirty="0" smtClean="0"/>
            </a:br>
            <a:r>
              <a:rPr lang="en-US" dirty="0" smtClean="0"/>
              <a:t>provide goods and services.</a:t>
            </a:r>
          </a:p>
        </p:txBody>
      </p:sp>
      <p:sp>
        <p:nvSpPr>
          <p:cNvPr id="29698" name="Rectangle 2"/>
          <p:cNvSpPr>
            <a:spLocks noGrp="1" noChangeArrowheads="1"/>
          </p:cNvSpPr>
          <p:nvPr>
            <p:ph type="title"/>
          </p:nvPr>
        </p:nvSpPr>
        <p:spPr/>
        <p:txBody>
          <a:bodyPr/>
          <a:lstStyle/>
          <a:p>
            <a:r>
              <a:rPr lang="en-US" smtClean="0"/>
              <a:t>Capitalism</a:t>
            </a:r>
            <a:endParaRPr lang="en-US" dirty="0" smtClean="0"/>
          </a:p>
        </p:txBody>
      </p:sp>
      <p:sp>
        <p:nvSpPr>
          <p:cNvPr id="28676" name="TextBox 3"/>
          <p:cNvSpPr txBox="1">
            <a:spLocks noChangeArrowheads="1"/>
          </p:cNvSpPr>
          <p:nvPr/>
        </p:nvSpPr>
        <p:spPr bwMode="auto">
          <a:xfrm>
            <a:off x="1905000" y="1905000"/>
            <a:ext cx="492125" cy="1200150"/>
          </a:xfrm>
          <a:prstGeom prst="rect">
            <a:avLst/>
          </a:prstGeom>
          <a:noFill/>
          <a:ln w="9525">
            <a:noFill/>
            <a:miter lim="800000"/>
            <a:headEnd/>
            <a:tailEnd/>
          </a:ln>
        </p:spPr>
        <p:txBody>
          <a:bodyPr wrap="none">
            <a:spAutoFit/>
          </a:bodyPr>
          <a:lstStyle/>
          <a:p>
            <a:r>
              <a:rPr lang="en-US" sz="7200" dirty="0">
                <a:solidFill>
                  <a:srgbClr val="8EB244"/>
                </a:solidFill>
              </a:rPr>
              <a:t>“</a:t>
            </a:r>
          </a:p>
        </p:txBody>
      </p:sp>
      <p:sp>
        <p:nvSpPr>
          <p:cNvPr id="28677" name="TextBox 4"/>
          <p:cNvSpPr txBox="1">
            <a:spLocks noChangeArrowheads="1"/>
          </p:cNvSpPr>
          <p:nvPr/>
        </p:nvSpPr>
        <p:spPr bwMode="auto">
          <a:xfrm flipV="1">
            <a:off x="6637338" y="2209800"/>
            <a:ext cx="525462" cy="1200150"/>
          </a:xfrm>
          <a:prstGeom prst="rect">
            <a:avLst/>
          </a:prstGeom>
          <a:noFill/>
          <a:ln w="9525">
            <a:noFill/>
            <a:miter lim="800000"/>
            <a:headEnd/>
            <a:tailEnd/>
          </a:ln>
        </p:spPr>
        <p:txBody>
          <a:bodyPr>
            <a:spAutoFit/>
          </a:bodyPr>
          <a:lstStyle/>
          <a:p>
            <a:r>
              <a:rPr lang="en-US" sz="7200" dirty="0">
                <a:solidFill>
                  <a:srgbClr val="8EB244"/>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1000"/>
                                        <p:tgtEl>
                                          <p:spTgt spid="286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0" end="0"/>
                                            </p:txEl>
                                          </p:spTgt>
                                        </p:tgtEl>
                                        <p:attrNameLst>
                                          <p:attrName>style.visibility</p:attrName>
                                        </p:attrNameLst>
                                      </p:cBhvr>
                                      <p:to>
                                        <p:strVal val="visible"/>
                                      </p:to>
                                    </p:set>
                                    <p:animEffect transition="in" filter="fade">
                                      <p:cBhvr>
                                        <p:cTn id="10" dur="1000"/>
                                        <p:tgtEl>
                                          <p:spTgt spid="2969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fade">
                                      <p:cBhvr>
                                        <p:cTn id="13" dur="1000"/>
                                        <p:tgtEl>
                                          <p:spTgt spid="286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699" grpId="0" build="p"/>
      <p:bldP spid="28676" grpId="0"/>
      <p:bldP spid="286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43000" y="2057400"/>
            <a:ext cx="6858000" cy="1295400"/>
          </a:xfrm>
          <a:prstGeom prst="roundRect">
            <a:avLst>
              <a:gd name="adj" fmla="val 6700"/>
            </a:avLst>
          </a:prstGeom>
          <a:solidFill>
            <a:schemeClr val="tx1"/>
          </a:solidFill>
          <a:ln w="6350">
            <a:solidFill>
              <a:schemeClr val="tx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5" name="Rectangle 3"/>
          <p:cNvSpPr>
            <a:spLocks noGrp="1" noChangeArrowheads="1"/>
          </p:cNvSpPr>
          <p:nvPr>
            <p:ph idx="1"/>
          </p:nvPr>
        </p:nvSpPr>
        <p:spPr>
          <a:xfrm>
            <a:off x="1028700" y="2362200"/>
            <a:ext cx="7086600" cy="3429000"/>
          </a:xfrm>
        </p:spPr>
        <p:txBody>
          <a:bodyPr/>
          <a:lstStyle/>
          <a:p>
            <a:r>
              <a:rPr lang="en-US" dirty="0" smtClean="0"/>
              <a:t>…an economy that exhibits elements</a:t>
            </a:r>
            <a:br>
              <a:rPr lang="en-US" dirty="0" smtClean="0"/>
            </a:br>
            <a:r>
              <a:rPr lang="en-US" dirty="0" smtClean="0"/>
              <a:t>of both capitalism and socialism.</a:t>
            </a:r>
          </a:p>
        </p:txBody>
      </p:sp>
      <p:sp>
        <p:nvSpPr>
          <p:cNvPr id="33794" name="Rectangle 2"/>
          <p:cNvSpPr>
            <a:spLocks noGrp="1" noChangeArrowheads="1"/>
          </p:cNvSpPr>
          <p:nvPr>
            <p:ph type="title"/>
          </p:nvPr>
        </p:nvSpPr>
        <p:spPr/>
        <p:txBody>
          <a:bodyPr/>
          <a:lstStyle/>
          <a:p>
            <a:r>
              <a:rPr lang="en-US" dirty="0" smtClean="0"/>
              <a:t>U.S. = </a:t>
            </a:r>
            <a:r>
              <a:rPr lang="en-US" dirty="0" smtClean="0"/>
              <a:t>__________</a:t>
            </a:r>
            <a:r>
              <a:rPr lang="en-US" dirty="0" smtClean="0"/>
              <a:t> </a:t>
            </a:r>
            <a:r>
              <a:rPr lang="en-US" dirty="0" smtClean="0"/>
              <a:t>Economy</a:t>
            </a:r>
          </a:p>
        </p:txBody>
      </p:sp>
      <p:sp>
        <p:nvSpPr>
          <p:cNvPr id="32772" name="TextBox 3"/>
          <p:cNvSpPr txBox="1">
            <a:spLocks noChangeArrowheads="1"/>
          </p:cNvSpPr>
          <p:nvPr/>
        </p:nvSpPr>
        <p:spPr bwMode="auto">
          <a:xfrm>
            <a:off x="1447800" y="2076450"/>
            <a:ext cx="492125" cy="1200150"/>
          </a:xfrm>
          <a:prstGeom prst="rect">
            <a:avLst/>
          </a:prstGeom>
          <a:noFill/>
          <a:ln w="9525">
            <a:noFill/>
            <a:miter lim="800000"/>
            <a:headEnd/>
            <a:tailEnd/>
          </a:ln>
        </p:spPr>
        <p:txBody>
          <a:bodyPr wrap="none">
            <a:spAutoFit/>
          </a:bodyPr>
          <a:lstStyle/>
          <a:p>
            <a:r>
              <a:rPr lang="en-US" sz="7200" dirty="0">
                <a:solidFill>
                  <a:srgbClr val="8EB244"/>
                </a:solidFill>
              </a:rPr>
              <a:t>“</a:t>
            </a:r>
          </a:p>
        </p:txBody>
      </p:sp>
      <p:sp>
        <p:nvSpPr>
          <p:cNvPr id="32773" name="TextBox 4"/>
          <p:cNvSpPr txBox="1">
            <a:spLocks noChangeArrowheads="1"/>
          </p:cNvSpPr>
          <p:nvPr/>
        </p:nvSpPr>
        <p:spPr bwMode="auto">
          <a:xfrm flipV="1">
            <a:off x="6942137" y="2057400"/>
            <a:ext cx="525463" cy="1200150"/>
          </a:xfrm>
          <a:prstGeom prst="rect">
            <a:avLst/>
          </a:prstGeom>
          <a:noFill/>
          <a:ln w="9525">
            <a:noFill/>
            <a:miter lim="800000"/>
            <a:headEnd/>
            <a:tailEnd/>
          </a:ln>
        </p:spPr>
        <p:txBody>
          <a:bodyPr>
            <a:spAutoFit/>
          </a:bodyPr>
          <a:lstStyle/>
          <a:p>
            <a:r>
              <a:rPr lang="en-US" sz="7200" dirty="0">
                <a:solidFill>
                  <a:srgbClr val="8EB244"/>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1000"/>
                                        <p:tgtEl>
                                          <p:spTgt spid="327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5">
                                            <p:txEl>
                                              <p:pRg st="0" end="0"/>
                                            </p:txEl>
                                          </p:spTgt>
                                        </p:tgtEl>
                                        <p:attrNameLst>
                                          <p:attrName>style.visibility</p:attrName>
                                        </p:attrNameLst>
                                      </p:cBhvr>
                                      <p:to>
                                        <p:strVal val="visible"/>
                                      </p:to>
                                    </p:set>
                                    <p:animEffect transition="in" filter="fade">
                                      <p:cBhvr>
                                        <p:cTn id="10" dur="1000"/>
                                        <p:tgtEl>
                                          <p:spTgt spid="3379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fade">
                                      <p:cBhvr>
                                        <p:cTn id="13" dur="1000"/>
                                        <p:tgtEl>
                                          <p:spTgt spid="3277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795" grpId="0" build="p"/>
      <p:bldP spid="32772" grpId="0"/>
      <p:bldP spid="327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1752600"/>
            <a:ext cx="7315200" cy="2667000"/>
          </a:xfrm>
          <a:prstGeom prst="roundRect">
            <a:avLst>
              <a:gd name="adj" fmla="val 6700"/>
            </a:avLst>
          </a:prstGeom>
          <a:solidFill>
            <a:schemeClr val="tx1"/>
          </a:solidFill>
          <a:ln w="6350">
            <a:solidFill>
              <a:schemeClr val="tx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Rectangle 3"/>
          <p:cNvSpPr>
            <a:spLocks noGrp="1" noChangeArrowheads="1"/>
          </p:cNvSpPr>
          <p:nvPr>
            <p:ph idx="1"/>
          </p:nvPr>
        </p:nvSpPr>
        <p:spPr>
          <a:xfrm>
            <a:off x="1143000" y="2057400"/>
            <a:ext cx="6858000" cy="3733800"/>
          </a:xfrm>
        </p:spPr>
        <p:txBody>
          <a:bodyPr/>
          <a:lstStyle/>
          <a:p>
            <a:r>
              <a:rPr lang="en-US" dirty="0" smtClean="0"/>
              <a:t>…an economic system in which the </a:t>
            </a:r>
            <a:r>
              <a:rPr lang="en-US" dirty="0" smtClean="0"/>
              <a:t>____________</a:t>
            </a:r>
            <a:r>
              <a:rPr lang="en-US" dirty="0" smtClean="0"/>
              <a:t> </a:t>
            </a:r>
            <a:r>
              <a:rPr lang="en-US" dirty="0" smtClean="0"/>
              <a:t>decides what goods and services will be produced, how they will be produced, for whom available goods and services will be produced, and who owns and controls the major factors of production.</a:t>
            </a:r>
          </a:p>
        </p:txBody>
      </p:sp>
      <p:sp>
        <p:nvSpPr>
          <p:cNvPr id="35842" name="Rectangle 2"/>
          <p:cNvSpPr>
            <a:spLocks noGrp="1" noChangeArrowheads="1"/>
          </p:cNvSpPr>
          <p:nvPr>
            <p:ph type="title"/>
          </p:nvPr>
        </p:nvSpPr>
        <p:spPr/>
        <p:txBody>
          <a:bodyPr/>
          <a:lstStyle/>
          <a:p>
            <a:r>
              <a:rPr lang="en-US" smtClean="0"/>
              <a:t>Command Economy</a:t>
            </a:r>
            <a:endParaRPr lang="en-US" dirty="0" smtClean="0"/>
          </a:p>
        </p:txBody>
      </p:sp>
      <p:sp>
        <p:nvSpPr>
          <p:cNvPr id="34820" name="TextBox 3"/>
          <p:cNvSpPr txBox="1">
            <a:spLocks noChangeArrowheads="1"/>
          </p:cNvSpPr>
          <p:nvPr/>
        </p:nvSpPr>
        <p:spPr bwMode="auto">
          <a:xfrm>
            <a:off x="1565275" y="1771650"/>
            <a:ext cx="492125" cy="1200150"/>
          </a:xfrm>
          <a:prstGeom prst="rect">
            <a:avLst/>
          </a:prstGeom>
          <a:noFill/>
          <a:ln w="9525">
            <a:noFill/>
            <a:miter lim="800000"/>
            <a:headEnd/>
            <a:tailEnd/>
          </a:ln>
        </p:spPr>
        <p:txBody>
          <a:bodyPr wrap="none">
            <a:spAutoFit/>
          </a:bodyPr>
          <a:lstStyle/>
          <a:p>
            <a:r>
              <a:rPr lang="en-US" sz="7200" dirty="0">
                <a:solidFill>
                  <a:srgbClr val="8EB244"/>
                </a:solidFill>
              </a:rPr>
              <a:t>“</a:t>
            </a:r>
          </a:p>
        </p:txBody>
      </p:sp>
      <p:sp>
        <p:nvSpPr>
          <p:cNvPr id="34821" name="TextBox 4"/>
          <p:cNvSpPr txBox="1">
            <a:spLocks noChangeArrowheads="1"/>
          </p:cNvSpPr>
          <p:nvPr/>
        </p:nvSpPr>
        <p:spPr bwMode="auto">
          <a:xfrm flipV="1">
            <a:off x="7453766" y="3053443"/>
            <a:ext cx="525463" cy="1200150"/>
          </a:xfrm>
          <a:prstGeom prst="rect">
            <a:avLst/>
          </a:prstGeom>
          <a:noFill/>
          <a:ln w="9525">
            <a:noFill/>
            <a:miter lim="800000"/>
            <a:headEnd/>
            <a:tailEnd/>
          </a:ln>
        </p:spPr>
        <p:txBody>
          <a:bodyPr>
            <a:spAutoFit/>
          </a:bodyPr>
          <a:lstStyle/>
          <a:p>
            <a:r>
              <a:rPr lang="en-US" sz="7200" dirty="0">
                <a:solidFill>
                  <a:srgbClr val="8EB244"/>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3">
                                            <p:txEl>
                                              <p:pRg st="0" end="0"/>
                                            </p:txEl>
                                          </p:spTgt>
                                        </p:tgtEl>
                                        <p:attrNameLst>
                                          <p:attrName>style.visibility</p:attrName>
                                        </p:attrNameLst>
                                      </p:cBhvr>
                                      <p:to>
                                        <p:strVal val="visible"/>
                                      </p:to>
                                    </p:set>
                                    <p:animEffect transition="in" filter="fade">
                                      <p:cBhvr>
                                        <p:cTn id="10" dur="1000"/>
                                        <p:tgtEl>
                                          <p:spTgt spid="3584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21"/>
                                        </p:tgtEl>
                                        <p:attrNameLst>
                                          <p:attrName>style.visibility</p:attrName>
                                        </p:attrNameLst>
                                      </p:cBhvr>
                                      <p:to>
                                        <p:strVal val="visible"/>
                                      </p:to>
                                    </p:set>
                                    <p:animEffect transition="in" filter="fade">
                                      <p:cBhvr>
                                        <p:cTn id="13" dur="1000"/>
                                        <p:tgtEl>
                                          <p:spTgt spid="348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843" grpId="0" build="p"/>
      <p:bldP spid="34820" grpId="0"/>
      <p:bldP spid="348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a:xfrm>
            <a:off x="444500" y="104775"/>
            <a:ext cx="8255000" cy="1143000"/>
          </a:xfrm>
        </p:spPr>
        <p:txBody>
          <a:bodyPr/>
          <a:lstStyle/>
          <a:p>
            <a:pPr eaLnBrk="1" hangingPunct="1">
              <a:lnSpc>
                <a:spcPct val="90000"/>
              </a:lnSpc>
              <a:spcBef>
                <a:spcPct val="20000"/>
              </a:spcBef>
              <a:defRPr/>
            </a:pPr>
            <a:r>
              <a:rPr lang="en-US" dirty="0" smtClean="0"/>
              <a:t>Learning Objectives</a:t>
            </a:r>
          </a:p>
        </p:txBody>
      </p:sp>
      <p:sp>
        <p:nvSpPr>
          <p:cNvPr id="6147" name="Rectangle 3"/>
          <p:cNvSpPr>
            <a:spLocks noGrp="1" noChangeArrowheads="1"/>
          </p:cNvSpPr>
          <p:nvPr>
            <p:ph type="body" idx="1"/>
          </p:nvPr>
        </p:nvSpPr>
        <p:spPr>
          <a:xfrm>
            <a:off x="609600" y="1554480"/>
            <a:ext cx="8001000" cy="4724400"/>
          </a:xfrm>
        </p:spPr>
        <p:txBody>
          <a:bodyPr/>
          <a:lstStyle/>
          <a:p>
            <a:pPr marL="457200" indent="-457200" eaLnBrk="1" hangingPunct="1">
              <a:lnSpc>
                <a:spcPct val="90000"/>
              </a:lnSpc>
              <a:spcAft>
                <a:spcPts val="900"/>
              </a:spcAft>
              <a:buClr>
                <a:srgbClr val="8EB244"/>
              </a:buClr>
              <a:buSzPct val="90000"/>
              <a:buFontTx/>
              <a:buAutoNum type="arabicPeriod"/>
            </a:pPr>
            <a:r>
              <a:rPr lang="en-US" sz="2200" dirty="0" smtClean="0">
                <a:solidFill>
                  <a:srgbClr val="2D2E5E"/>
                </a:solidFill>
              </a:rPr>
              <a:t>Discuss what you must do to be successful in the world </a:t>
            </a:r>
            <a:br>
              <a:rPr lang="en-US" sz="2200" dirty="0" smtClean="0">
                <a:solidFill>
                  <a:srgbClr val="2D2E5E"/>
                </a:solidFill>
              </a:rPr>
            </a:br>
            <a:r>
              <a:rPr lang="en-US" sz="2200" dirty="0" smtClean="0">
                <a:solidFill>
                  <a:srgbClr val="2D2E5E"/>
                </a:solidFill>
              </a:rPr>
              <a:t>of business.</a:t>
            </a:r>
          </a:p>
          <a:p>
            <a:pPr marL="457200" indent="-457200" eaLnBrk="1" hangingPunct="1">
              <a:lnSpc>
                <a:spcPct val="90000"/>
              </a:lnSpc>
              <a:spcAft>
                <a:spcPts val="900"/>
              </a:spcAft>
              <a:buClr>
                <a:srgbClr val="8EB244"/>
              </a:buClr>
              <a:buSzPct val="90000"/>
              <a:buFontTx/>
              <a:buAutoNum type="arabicPeriod"/>
            </a:pPr>
            <a:r>
              <a:rPr lang="en-US" sz="2200" dirty="0" smtClean="0">
                <a:solidFill>
                  <a:srgbClr val="2D2E5E"/>
                </a:solidFill>
              </a:rPr>
              <a:t>Define </a:t>
            </a:r>
            <a:r>
              <a:rPr lang="en-US" sz="2200" i="1" dirty="0" smtClean="0">
                <a:solidFill>
                  <a:srgbClr val="8EB244"/>
                </a:solidFill>
              </a:rPr>
              <a:t>business</a:t>
            </a:r>
            <a:r>
              <a:rPr lang="en-US" sz="2200" dirty="0" smtClean="0">
                <a:solidFill>
                  <a:srgbClr val="2D2E5E"/>
                </a:solidFill>
              </a:rPr>
              <a:t> and identify potential risks and rewards.</a:t>
            </a:r>
          </a:p>
          <a:p>
            <a:pPr marL="457200" indent="-457200" eaLnBrk="1" hangingPunct="1">
              <a:lnSpc>
                <a:spcPct val="90000"/>
              </a:lnSpc>
              <a:spcAft>
                <a:spcPts val="900"/>
              </a:spcAft>
              <a:buClr>
                <a:srgbClr val="8EB244"/>
              </a:buClr>
              <a:buSzPct val="90000"/>
              <a:buFontTx/>
              <a:buAutoNum type="arabicPeriod"/>
            </a:pPr>
            <a:r>
              <a:rPr lang="en-US" sz="2200" dirty="0" smtClean="0">
                <a:solidFill>
                  <a:srgbClr val="2D2E5E"/>
                </a:solidFill>
              </a:rPr>
              <a:t>Define </a:t>
            </a:r>
            <a:r>
              <a:rPr lang="en-US" sz="2200" i="1" dirty="0" smtClean="0">
                <a:solidFill>
                  <a:srgbClr val="8EB244"/>
                </a:solidFill>
              </a:rPr>
              <a:t>economics</a:t>
            </a:r>
            <a:r>
              <a:rPr lang="en-US" sz="2200" i="1" dirty="0" smtClean="0">
                <a:solidFill>
                  <a:srgbClr val="2D2E5E"/>
                </a:solidFill>
              </a:rPr>
              <a:t> </a:t>
            </a:r>
            <a:r>
              <a:rPr lang="en-US" sz="2200" dirty="0" smtClean="0">
                <a:solidFill>
                  <a:srgbClr val="2D2E5E"/>
                </a:solidFill>
              </a:rPr>
              <a:t>and describe the two types of economic systems: capitalism and command economy.</a:t>
            </a:r>
          </a:p>
          <a:p>
            <a:pPr marL="457200" indent="-457200" eaLnBrk="1" hangingPunct="1">
              <a:lnSpc>
                <a:spcPct val="90000"/>
              </a:lnSpc>
              <a:spcAft>
                <a:spcPts val="900"/>
              </a:spcAft>
              <a:buClr>
                <a:srgbClr val="8EB244"/>
              </a:buClr>
              <a:buSzPct val="90000"/>
              <a:buFontTx/>
              <a:buAutoNum type="arabicPeriod"/>
            </a:pPr>
            <a:r>
              <a:rPr lang="en-US" sz="2200" dirty="0" smtClean="0">
                <a:solidFill>
                  <a:srgbClr val="2D2E5E"/>
                </a:solidFill>
              </a:rPr>
              <a:t>Identify the ways to measure economic performance.</a:t>
            </a:r>
          </a:p>
          <a:p>
            <a:pPr marL="457200" indent="-457200" eaLnBrk="1" hangingPunct="1">
              <a:lnSpc>
                <a:spcPct val="90000"/>
              </a:lnSpc>
              <a:spcAft>
                <a:spcPts val="900"/>
              </a:spcAft>
              <a:buClr>
                <a:srgbClr val="8EB244"/>
              </a:buClr>
              <a:buSzPct val="90000"/>
              <a:buFontTx/>
              <a:buAutoNum type="arabicPeriod"/>
            </a:pPr>
            <a:r>
              <a:rPr lang="en-US" sz="2200" dirty="0" smtClean="0">
                <a:solidFill>
                  <a:srgbClr val="2D2E5E"/>
                </a:solidFill>
              </a:rPr>
              <a:t>Examine the four different phases in the typical </a:t>
            </a:r>
            <a:br>
              <a:rPr lang="en-US" sz="2200" dirty="0" smtClean="0">
                <a:solidFill>
                  <a:srgbClr val="2D2E5E"/>
                </a:solidFill>
              </a:rPr>
            </a:br>
            <a:r>
              <a:rPr lang="en-US" sz="2200" dirty="0" smtClean="0">
                <a:solidFill>
                  <a:srgbClr val="2D2E5E"/>
                </a:solidFill>
              </a:rPr>
              <a:t>business cycle.</a:t>
            </a:r>
          </a:p>
          <a:p>
            <a:pPr marL="457200" indent="-457200" eaLnBrk="1" hangingPunct="1">
              <a:lnSpc>
                <a:spcPct val="90000"/>
              </a:lnSpc>
              <a:spcAft>
                <a:spcPts val="900"/>
              </a:spcAft>
              <a:buClr>
                <a:srgbClr val="8EB244"/>
              </a:buClr>
              <a:buSzPct val="90000"/>
              <a:buFontTx/>
              <a:buAutoNum type="arabicPeriod"/>
            </a:pPr>
            <a:r>
              <a:rPr lang="en-US" sz="2200" dirty="0" smtClean="0">
                <a:solidFill>
                  <a:srgbClr val="2D2E5E"/>
                </a:solidFill>
              </a:rPr>
              <a:t>Outline the four types of competition.</a:t>
            </a:r>
          </a:p>
          <a:p>
            <a:pPr marL="457200" indent="-457200" eaLnBrk="1" hangingPunct="1">
              <a:lnSpc>
                <a:spcPct val="90000"/>
              </a:lnSpc>
              <a:spcAft>
                <a:spcPts val="900"/>
              </a:spcAft>
              <a:buClr>
                <a:srgbClr val="8EB244"/>
              </a:buClr>
              <a:buSzPct val="90000"/>
              <a:buFontTx/>
              <a:buAutoNum type="arabicPeriod"/>
            </a:pPr>
            <a:r>
              <a:rPr lang="en-US" sz="2200" dirty="0" smtClean="0">
                <a:solidFill>
                  <a:srgbClr val="2D2E5E"/>
                </a:solidFill>
                <a:cs typeface="Times New Roman" pitchFamily="18" charset="0"/>
              </a:rPr>
              <a:t>Summarize the factors that affect the business environment and the challenges American businesses will encounter in the future.</a:t>
            </a:r>
            <a:r>
              <a:rPr lang="en-US" sz="2200" dirty="0" smtClean="0">
                <a:solidFill>
                  <a:srgbClr val="2D2E5E"/>
                </a:solidFill>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fade">
                                      <p:cBhvr>
                                        <p:cTn id="22" dur="500"/>
                                        <p:tgtEl>
                                          <p:spTgt spid="6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fade">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fade">
                                      <p:cBhvr>
                                        <p:cTn id="32"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640080" y="1554480"/>
            <a:ext cx="8077200" cy="4953000"/>
          </a:xfrm>
        </p:spPr>
        <p:txBody>
          <a:bodyPr/>
          <a:lstStyle/>
          <a:p>
            <a:pPr>
              <a:buFont typeface="Wingdings" pitchFamily="2" charset="2"/>
              <a:buChar char="Ø"/>
            </a:pPr>
            <a:r>
              <a:rPr lang="en-US" sz="3200" b="1" dirty="0" smtClean="0"/>
              <a:t>Socialism </a:t>
            </a:r>
          </a:p>
          <a:p>
            <a:pPr>
              <a:buFont typeface="Wingdings" pitchFamily="2" charset="2"/>
              <a:buChar char="Ø"/>
            </a:pPr>
            <a:r>
              <a:rPr lang="en-US" sz="3200" b="1" dirty="0" smtClean="0"/>
              <a:t>Example Country? ________</a:t>
            </a:r>
            <a:endParaRPr lang="en-US" sz="3200" b="1" dirty="0" smtClean="0"/>
          </a:p>
          <a:p>
            <a:pPr>
              <a:buFont typeface="Wingdings" pitchFamily="2" charset="2"/>
              <a:buChar char="Ø"/>
            </a:pPr>
            <a:endParaRPr lang="en-US" sz="3200" b="1" dirty="0" smtClean="0"/>
          </a:p>
          <a:p>
            <a:pPr>
              <a:buFont typeface="Wingdings" pitchFamily="2" charset="2"/>
              <a:buChar char="Ø"/>
            </a:pPr>
            <a:r>
              <a:rPr lang="en-US" sz="3200" b="1" dirty="0" smtClean="0"/>
              <a:t>Communism </a:t>
            </a:r>
          </a:p>
          <a:p>
            <a:pPr>
              <a:buFont typeface="Wingdings" pitchFamily="2" charset="2"/>
              <a:buChar char="Ø"/>
            </a:pPr>
            <a:r>
              <a:rPr lang="en-US" sz="3200" b="1" dirty="0" smtClean="0"/>
              <a:t>Example Country? ___________</a:t>
            </a:r>
            <a:endParaRPr lang="en-US" sz="3200" b="1" dirty="0" smtClean="0"/>
          </a:p>
        </p:txBody>
      </p:sp>
      <p:sp>
        <p:nvSpPr>
          <p:cNvPr id="36866" name="Rectangle 2"/>
          <p:cNvSpPr>
            <a:spLocks noGrp="1" noChangeArrowheads="1"/>
          </p:cNvSpPr>
          <p:nvPr>
            <p:ph type="title"/>
          </p:nvPr>
        </p:nvSpPr>
        <p:spPr/>
        <p:txBody>
          <a:bodyPr/>
          <a:lstStyle/>
          <a:p>
            <a:r>
              <a:rPr lang="en-US" smtClean="0"/>
              <a:t>Command Economies</a:t>
            </a:r>
            <a:endParaRPr 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3" end="3"/>
                                            </p:txEl>
                                          </p:spTgt>
                                        </p:tgtEl>
                                        <p:attrNameLst>
                                          <p:attrName>style.visibility</p:attrName>
                                        </p:attrNameLst>
                                      </p:cBhvr>
                                      <p:to>
                                        <p:strVal val="visible"/>
                                      </p:to>
                                    </p:set>
                                    <p:animEffect transition="in" filter="fade">
                                      <p:cBhvr>
                                        <p:cTn id="1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640080" y="1554480"/>
            <a:ext cx="8077200" cy="4953000"/>
          </a:xfrm>
        </p:spPr>
        <p:txBody>
          <a:bodyPr/>
          <a:lstStyle/>
          <a:p>
            <a:pPr>
              <a:spcAft>
                <a:spcPts val="1800"/>
              </a:spcAft>
              <a:buFont typeface="Wingdings" pitchFamily="2" charset="2"/>
              <a:buChar char="ü"/>
            </a:pPr>
            <a:r>
              <a:rPr lang="en-US" sz="2400" dirty="0" smtClean="0"/>
              <a:t>Key industries are </a:t>
            </a:r>
            <a:r>
              <a:rPr lang="en-US" sz="2400" dirty="0" smtClean="0"/>
              <a:t>__________/______</a:t>
            </a:r>
            <a:r>
              <a:rPr lang="en-US" sz="2400" dirty="0" smtClean="0"/>
              <a:t> </a:t>
            </a:r>
            <a:r>
              <a:rPr lang="en-US" sz="2400" dirty="0" smtClean="0"/>
              <a:t>by government.</a:t>
            </a:r>
          </a:p>
          <a:p>
            <a:pPr>
              <a:spcAft>
                <a:spcPts val="1800"/>
              </a:spcAft>
              <a:buFont typeface="Wingdings" pitchFamily="2" charset="2"/>
              <a:buChar char="ü"/>
            </a:pPr>
            <a:r>
              <a:rPr lang="en-US" sz="2400" dirty="0" smtClean="0"/>
              <a:t>Land, buildings, and raw materials may be </a:t>
            </a:r>
            <a:br>
              <a:rPr lang="en-US" sz="2400" dirty="0" smtClean="0"/>
            </a:br>
            <a:r>
              <a:rPr lang="en-US" sz="2400" dirty="0" smtClean="0"/>
              <a:t>property of state.</a:t>
            </a:r>
          </a:p>
          <a:p>
            <a:pPr>
              <a:spcAft>
                <a:spcPts val="1800"/>
              </a:spcAft>
              <a:buFont typeface="Wingdings" pitchFamily="2" charset="2"/>
              <a:buChar char="ü"/>
            </a:pPr>
            <a:r>
              <a:rPr lang="en-US" sz="2400" dirty="0" smtClean="0"/>
              <a:t>Private ownership </a:t>
            </a:r>
            <a:r>
              <a:rPr lang="en-US" sz="2400" dirty="0" smtClean="0"/>
              <a:t>____</a:t>
            </a:r>
            <a:r>
              <a:rPr lang="en-US" sz="2400" dirty="0" smtClean="0"/>
              <a:t> </a:t>
            </a:r>
            <a:r>
              <a:rPr lang="en-US" sz="2400" dirty="0" smtClean="0"/>
              <a:t>permitted to varying degrees.</a:t>
            </a:r>
          </a:p>
          <a:p>
            <a:pPr>
              <a:spcAft>
                <a:spcPts val="1800"/>
              </a:spcAft>
              <a:buFont typeface="Wingdings" pitchFamily="2" charset="2"/>
              <a:buChar char="ü"/>
            </a:pPr>
            <a:r>
              <a:rPr lang="en-US" sz="2400" dirty="0" smtClean="0"/>
              <a:t>People chose their own occupations.</a:t>
            </a:r>
          </a:p>
          <a:p>
            <a:pPr>
              <a:spcAft>
                <a:spcPts val="1800"/>
              </a:spcAft>
              <a:buFont typeface="Wingdings" pitchFamily="2" charset="2"/>
              <a:buChar char="ü"/>
            </a:pPr>
            <a:r>
              <a:rPr lang="en-US" sz="2400" dirty="0" smtClean="0"/>
              <a:t>________</a:t>
            </a:r>
            <a:r>
              <a:rPr lang="en-US" sz="2400" dirty="0" smtClean="0"/>
              <a:t> </a:t>
            </a:r>
            <a:r>
              <a:rPr lang="en-US" sz="2400" dirty="0" smtClean="0"/>
              <a:t>goals determine what is produced and how.</a:t>
            </a:r>
          </a:p>
          <a:p>
            <a:pPr>
              <a:spcAft>
                <a:spcPts val="1800"/>
              </a:spcAft>
              <a:buFont typeface="Wingdings" pitchFamily="2" charset="2"/>
              <a:buChar char="ü"/>
            </a:pPr>
            <a:r>
              <a:rPr lang="en-US" sz="2400" dirty="0" smtClean="0"/>
              <a:t>Uses taxes, rents, and wages to </a:t>
            </a:r>
            <a:r>
              <a:rPr lang="en-US" sz="2400" dirty="0" smtClean="0"/>
              <a:t>_________</a:t>
            </a:r>
            <a:r>
              <a:rPr lang="en-US" sz="2400" dirty="0" smtClean="0"/>
              <a:t> </a:t>
            </a:r>
            <a:r>
              <a:rPr lang="en-US" sz="2400" dirty="0" smtClean="0"/>
              <a:t>distribution.</a:t>
            </a:r>
          </a:p>
        </p:txBody>
      </p:sp>
      <p:sp>
        <p:nvSpPr>
          <p:cNvPr id="37890" name="Rectangle 2"/>
          <p:cNvSpPr>
            <a:spLocks noGrp="1" noChangeArrowheads="1"/>
          </p:cNvSpPr>
          <p:nvPr>
            <p:ph type="title"/>
          </p:nvPr>
        </p:nvSpPr>
        <p:spPr/>
        <p:txBody>
          <a:bodyPr/>
          <a:lstStyle/>
          <a:p>
            <a:r>
              <a:rPr lang="en-US" smtClean="0"/>
              <a:t>Socialism</a:t>
            </a:r>
            <a:endParaRPr 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fade">
                                      <p:cBhvr>
                                        <p:cTn id="27" dur="500"/>
                                        <p:tgtEl>
                                          <p:spTgt spid="37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fade">
                                      <p:cBhvr>
                                        <p:cTn id="32"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640080" y="1554480"/>
            <a:ext cx="8077200" cy="4953000"/>
          </a:xfrm>
        </p:spPr>
        <p:txBody>
          <a:bodyPr/>
          <a:lstStyle/>
          <a:p>
            <a:pPr>
              <a:buFont typeface="Wingdings" pitchFamily="2" charset="2"/>
              <a:buChar char="ü"/>
            </a:pPr>
            <a:r>
              <a:rPr lang="en-US" sz="2400" dirty="0" smtClean="0"/>
              <a:t>Karl Marx: Father</a:t>
            </a:r>
          </a:p>
          <a:p>
            <a:pPr lvl="1"/>
            <a:r>
              <a:rPr lang="en-US" sz="2200" dirty="0" smtClean="0"/>
              <a:t>Advocated </a:t>
            </a:r>
            <a:r>
              <a:rPr lang="en-US" sz="2200" dirty="0" smtClean="0"/>
              <a:t>________________</a:t>
            </a:r>
            <a:r>
              <a:rPr lang="en-US" sz="2200" dirty="0" smtClean="0"/>
              <a:t> </a:t>
            </a:r>
            <a:r>
              <a:rPr lang="en-US" sz="2200" dirty="0" smtClean="0"/>
              <a:t>society.</a:t>
            </a:r>
          </a:p>
          <a:p>
            <a:pPr lvl="1"/>
            <a:r>
              <a:rPr lang="en-US" sz="2200" dirty="0" smtClean="0"/>
              <a:t>Citizens own all economic resources.</a:t>
            </a:r>
          </a:p>
          <a:p>
            <a:pPr lvl="1">
              <a:spcAft>
                <a:spcPts val="1200"/>
              </a:spcAft>
            </a:pPr>
            <a:r>
              <a:rPr lang="en-US" sz="2200" dirty="0" smtClean="0"/>
              <a:t>Workers contribute based on their ability and receive </a:t>
            </a:r>
            <a:br>
              <a:rPr lang="en-US" sz="2200" dirty="0" smtClean="0"/>
            </a:br>
            <a:r>
              <a:rPr lang="en-US" sz="2200" dirty="0" smtClean="0"/>
              <a:t>benefits based on need.</a:t>
            </a:r>
          </a:p>
          <a:p>
            <a:pPr>
              <a:spcAft>
                <a:spcPts val="1200"/>
              </a:spcAft>
              <a:buFont typeface="Wingdings" pitchFamily="2" charset="2"/>
              <a:buChar char="ü"/>
            </a:pPr>
            <a:r>
              <a:rPr lang="en-US" sz="2400" dirty="0" smtClean="0"/>
              <a:t>Examples: </a:t>
            </a:r>
            <a:r>
              <a:rPr lang="en-US" sz="2400" dirty="0" smtClean="0"/>
              <a:t>_____________</a:t>
            </a:r>
            <a:r>
              <a:rPr lang="en-US" sz="2400" dirty="0" smtClean="0"/>
              <a:t> </a:t>
            </a:r>
            <a:r>
              <a:rPr lang="en-US" sz="2400" dirty="0" smtClean="0"/>
              <a:t>and </a:t>
            </a:r>
            <a:r>
              <a:rPr lang="en-US" sz="2400" dirty="0" smtClean="0"/>
              <a:t>_________</a:t>
            </a:r>
            <a:endParaRPr lang="en-US" sz="2400" dirty="0" smtClean="0"/>
          </a:p>
          <a:p>
            <a:pPr>
              <a:spcAft>
                <a:spcPts val="1200"/>
              </a:spcAft>
              <a:buFont typeface="Wingdings" pitchFamily="2" charset="2"/>
              <a:buChar char="ü"/>
            </a:pPr>
            <a:r>
              <a:rPr lang="en-US" sz="2400" dirty="0" smtClean="0"/>
              <a:t>Centralized planning to set prices and wages</a:t>
            </a:r>
          </a:p>
          <a:p>
            <a:pPr>
              <a:spcAft>
                <a:spcPts val="1200"/>
              </a:spcAft>
              <a:buFont typeface="Wingdings" pitchFamily="2" charset="2"/>
              <a:buChar char="ü"/>
            </a:pPr>
            <a:r>
              <a:rPr lang="en-US" sz="2400" dirty="0" smtClean="0"/>
              <a:t>Emphasis on government’s needs, </a:t>
            </a:r>
            <a:r>
              <a:rPr lang="en-US" sz="2400" dirty="0" smtClean="0"/>
              <a:t>____</a:t>
            </a:r>
            <a:r>
              <a:rPr lang="en-US" sz="2400" dirty="0" smtClean="0"/>
              <a:t> </a:t>
            </a:r>
            <a:r>
              <a:rPr lang="en-US" sz="2400" dirty="0" smtClean="0"/>
              <a:t>consumers’</a:t>
            </a:r>
          </a:p>
          <a:p>
            <a:pPr>
              <a:spcAft>
                <a:spcPts val="1200"/>
              </a:spcAft>
              <a:buFont typeface="Wingdings" pitchFamily="2" charset="2"/>
              <a:buChar char="ü"/>
            </a:pPr>
            <a:r>
              <a:rPr lang="en-US" sz="2400" dirty="0" smtClean="0"/>
              <a:t>___</a:t>
            </a:r>
            <a:r>
              <a:rPr lang="en-US" sz="2400" dirty="0" smtClean="0"/>
              <a:t> </a:t>
            </a:r>
            <a:r>
              <a:rPr lang="en-US" sz="2400" dirty="0" smtClean="0"/>
              <a:t>job choice; professionals better off than </a:t>
            </a:r>
            <a:br>
              <a:rPr lang="en-US" sz="2400" dirty="0" smtClean="0"/>
            </a:br>
            <a:r>
              <a:rPr lang="en-US" sz="2400" dirty="0" smtClean="0"/>
              <a:t>factory workers</a:t>
            </a:r>
          </a:p>
        </p:txBody>
      </p:sp>
      <p:sp>
        <p:nvSpPr>
          <p:cNvPr id="38914" name="Rectangle 2"/>
          <p:cNvSpPr>
            <a:spLocks noGrp="1" noChangeArrowheads="1"/>
          </p:cNvSpPr>
          <p:nvPr>
            <p:ph type="title"/>
          </p:nvPr>
        </p:nvSpPr>
        <p:spPr/>
        <p:txBody>
          <a:bodyPr/>
          <a:lstStyle/>
          <a:p>
            <a:r>
              <a:rPr lang="en-US" smtClean="0"/>
              <a:t>Communism</a:t>
            </a:r>
            <a:endParaRPr 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500"/>
                                        <p:tgtEl>
                                          <p:spTgt spid="389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fade">
                                      <p:cBhvr>
                                        <p:cTn id="13" dur="500"/>
                                        <p:tgtEl>
                                          <p:spTgt spid="389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animEffect transition="in" filter="fade">
                                      <p:cBhvr>
                                        <p:cTn id="16" dur="500"/>
                                        <p:tgtEl>
                                          <p:spTgt spid="389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Effect transition="in" filter="fade">
                                      <p:cBhvr>
                                        <p:cTn id="21" dur="500"/>
                                        <p:tgtEl>
                                          <p:spTgt spid="389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8915">
                                            <p:txEl>
                                              <p:pRg st="5" end="5"/>
                                            </p:txEl>
                                          </p:spTgt>
                                        </p:tgtEl>
                                        <p:attrNameLst>
                                          <p:attrName>style.visibility</p:attrName>
                                        </p:attrNameLst>
                                      </p:cBhvr>
                                      <p:to>
                                        <p:strVal val="visible"/>
                                      </p:to>
                                    </p:set>
                                    <p:animEffect transition="in" filter="fade">
                                      <p:cBhvr>
                                        <p:cTn id="26" dur="500"/>
                                        <p:tgtEl>
                                          <p:spTgt spid="3891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animEffect transition="in" filter="fade">
                                      <p:cBhvr>
                                        <p:cTn id="31" dur="500"/>
                                        <p:tgtEl>
                                          <p:spTgt spid="3891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915">
                                            <p:txEl>
                                              <p:pRg st="7" end="7"/>
                                            </p:txEl>
                                          </p:spTgt>
                                        </p:tgtEl>
                                        <p:attrNameLst>
                                          <p:attrName>style.visibility</p:attrName>
                                        </p:attrNameLst>
                                      </p:cBhvr>
                                      <p:to>
                                        <p:strVal val="visible"/>
                                      </p:to>
                                    </p:set>
                                    <p:animEffect transition="in" filter="fade">
                                      <p:cBhvr>
                                        <p:cTn id="36"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6023922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640080" y="1554480"/>
            <a:ext cx="8077200" cy="4953000"/>
          </a:xfrm>
        </p:spPr>
        <p:txBody>
          <a:bodyPr/>
          <a:lstStyle/>
          <a:p>
            <a:r>
              <a:rPr lang="en-US" b="1" dirty="0" smtClean="0">
                <a:solidFill>
                  <a:srgbClr val="8EB244"/>
                </a:solidFill>
              </a:rPr>
              <a:t>Economic Indicators</a:t>
            </a:r>
          </a:p>
          <a:p>
            <a:pPr lvl="1"/>
            <a:r>
              <a:rPr lang="en-US" sz="2400" dirty="0" smtClean="0"/>
              <a:t>Gross domestic product </a:t>
            </a:r>
            <a:r>
              <a:rPr lang="en-US" sz="2400" dirty="0" smtClean="0">
                <a:solidFill>
                  <a:srgbClr val="8EB244"/>
                </a:solidFill>
              </a:rPr>
              <a:t>(GDP)</a:t>
            </a:r>
          </a:p>
          <a:p>
            <a:pPr lvl="1"/>
            <a:r>
              <a:rPr lang="en-US" sz="2400" dirty="0" smtClean="0"/>
              <a:t>Inflation </a:t>
            </a:r>
          </a:p>
          <a:p>
            <a:pPr lvl="1"/>
            <a:r>
              <a:rPr lang="en-US" sz="2400" dirty="0" smtClean="0"/>
              <a:t>Deflation</a:t>
            </a:r>
          </a:p>
          <a:p>
            <a:pPr lvl="1"/>
            <a:r>
              <a:rPr lang="en-US" sz="2400" dirty="0" smtClean="0"/>
              <a:t>Unemployment rate</a:t>
            </a:r>
          </a:p>
          <a:p>
            <a:pPr lvl="1"/>
            <a:r>
              <a:rPr lang="en-US" sz="2400" dirty="0" smtClean="0"/>
              <a:t>Consumer price index </a:t>
            </a:r>
            <a:r>
              <a:rPr lang="en-US" sz="2400" dirty="0" smtClean="0">
                <a:solidFill>
                  <a:srgbClr val="8EB244"/>
                </a:solidFill>
              </a:rPr>
              <a:t>(CPI)</a:t>
            </a:r>
          </a:p>
          <a:p>
            <a:pPr lvl="1"/>
            <a:r>
              <a:rPr lang="en-US" sz="2400" dirty="0" smtClean="0"/>
              <a:t>Producer price index </a:t>
            </a:r>
            <a:r>
              <a:rPr lang="en-US" sz="2400" dirty="0" smtClean="0">
                <a:solidFill>
                  <a:srgbClr val="8EB244"/>
                </a:solidFill>
              </a:rPr>
              <a:t>(PPI)</a:t>
            </a:r>
          </a:p>
          <a:p>
            <a:pPr lvl="1"/>
            <a:endParaRPr lang="en-US" dirty="0" smtClean="0"/>
          </a:p>
          <a:p>
            <a:endParaRPr lang="en-US" dirty="0" smtClean="0"/>
          </a:p>
          <a:p>
            <a:endParaRPr lang="en-US" dirty="0" smtClean="0"/>
          </a:p>
          <a:p>
            <a:endParaRPr lang="en-US" dirty="0" smtClean="0"/>
          </a:p>
        </p:txBody>
      </p:sp>
      <p:sp>
        <p:nvSpPr>
          <p:cNvPr id="39938" name="Rectangle 2"/>
          <p:cNvSpPr>
            <a:spLocks noGrp="1" noChangeArrowheads="1"/>
          </p:cNvSpPr>
          <p:nvPr>
            <p:ph type="title"/>
          </p:nvPr>
        </p:nvSpPr>
        <p:spPr/>
        <p:txBody>
          <a:bodyPr/>
          <a:lstStyle/>
          <a:p>
            <a:r>
              <a:rPr lang="en-US" dirty="0" smtClean="0"/>
              <a:t>Measuring Economic Performance</a:t>
            </a:r>
          </a:p>
        </p:txBody>
      </p:sp>
      <p:pic>
        <p:nvPicPr>
          <p:cNvPr id="5" name="Picture 4" descr="apple.png"/>
          <p:cNvPicPr>
            <a:picLocks noChangeAspect="1"/>
          </p:cNvPicPr>
          <p:nvPr/>
        </p:nvPicPr>
        <p:blipFill>
          <a:blip r:embed="rId3" cstate="print"/>
          <a:stretch>
            <a:fillRect/>
          </a:stretch>
        </p:blipFill>
        <p:spPr>
          <a:xfrm>
            <a:off x="5723722" y="1487415"/>
            <a:ext cx="3039277" cy="4227585"/>
          </a:xfrm>
          <a:prstGeom prst="rect">
            <a:avLst/>
          </a:prstGeom>
          <a:effectLst>
            <a:outerShdw blurRad="50800" dist="38100" dir="5400000" algn="t"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500"/>
                                        <p:tgtEl>
                                          <p:spTgt spid="399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939">
                                            <p:txEl>
                                              <p:pRg st="2" end="2"/>
                                            </p:txEl>
                                          </p:spTgt>
                                        </p:tgtEl>
                                        <p:attrNameLst>
                                          <p:attrName>style.visibility</p:attrName>
                                        </p:attrNameLst>
                                      </p:cBhvr>
                                      <p:to>
                                        <p:strVal val="visible"/>
                                      </p:to>
                                    </p:set>
                                    <p:animEffect transition="in" filter="fade">
                                      <p:cBhvr>
                                        <p:cTn id="10" dur="500"/>
                                        <p:tgtEl>
                                          <p:spTgt spid="399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animEffect transition="in" filter="fade">
                                      <p:cBhvr>
                                        <p:cTn id="13" dur="500"/>
                                        <p:tgtEl>
                                          <p:spTgt spid="399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9939">
                                            <p:txEl>
                                              <p:pRg st="5" end="5"/>
                                            </p:txEl>
                                          </p:spTgt>
                                        </p:tgtEl>
                                        <p:attrNameLst>
                                          <p:attrName>style.visibility</p:attrName>
                                        </p:attrNameLst>
                                      </p:cBhvr>
                                      <p:to>
                                        <p:strVal val="visible"/>
                                      </p:to>
                                    </p:set>
                                    <p:animEffect transition="in" filter="fade">
                                      <p:cBhvr>
                                        <p:cTn id="16" dur="500"/>
                                        <p:tgtEl>
                                          <p:spTgt spid="39939">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fade">
                                      <p:cBhvr>
                                        <p:cTn id="19" dur="500"/>
                                        <p:tgtEl>
                                          <p:spTgt spid="3993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9939">
                                            <p:txEl>
                                              <p:pRg st="6" end="6"/>
                                            </p:txEl>
                                          </p:spTgt>
                                        </p:tgtEl>
                                        <p:attrNameLst>
                                          <p:attrName>style.visibility</p:attrName>
                                        </p:attrNameLst>
                                      </p:cBhvr>
                                      <p:to>
                                        <p:strVal val="visible"/>
                                      </p:to>
                                    </p:set>
                                    <p:animEffect transition="in" filter="fade">
                                      <p:cBhvr>
                                        <p:cTn id="22" dur="5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art Placeholder 4" descr="Fig1-6.png"/>
          <p:cNvPicPr>
            <a:picLocks noGrp="1" noChangeAspect="1"/>
          </p:cNvPicPr>
          <p:nvPr>
            <p:ph type="chart" idx="1"/>
          </p:nvPr>
        </p:nvPicPr>
        <p:blipFill>
          <a:blip r:embed="rId3" cstate="print"/>
          <a:stretch>
            <a:fillRect/>
          </a:stretch>
        </p:blipFill>
        <p:spPr>
          <a:xfrm>
            <a:off x="1703065" y="1440170"/>
            <a:ext cx="5737871" cy="4808230"/>
          </a:xfrm>
          <a:effectLst>
            <a:outerShdw blurRad="50800" dist="38100" dir="5400000" algn="t" rotWithShape="0">
              <a:prstClr val="black">
                <a:alpha val="40000"/>
              </a:prstClr>
            </a:outerShdw>
          </a:effectLst>
        </p:spPr>
      </p:pic>
      <p:sp>
        <p:nvSpPr>
          <p:cNvPr id="43010" name="Rectangle 2"/>
          <p:cNvSpPr>
            <a:spLocks noGrp="1" noChangeArrowheads="1"/>
          </p:cNvSpPr>
          <p:nvPr>
            <p:ph type="title"/>
          </p:nvPr>
        </p:nvSpPr>
        <p:spPr/>
        <p:txBody>
          <a:bodyPr/>
          <a:lstStyle/>
          <a:p>
            <a:r>
              <a:rPr lang="en-US" dirty="0" smtClean="0"/>
              <a:t>GDP in Current Dollars and in </a:t>
            </a:r>
            <a:br>
              <a:rPr lang="en-US" dirty="0" smtClean="0"/>
            </a:br>
            <a:r>
              <a:rPr lang="en-US" dirty="0" smtClean="0"/>
              <a:t>Inflation-Adjusted Dollars</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art Placeholder 4" descr="Table1-2.png"/>
          <p:cNvPicPr>
            <a:picLocks noGrp="1" noChangeAspect="1"/>
          </p:cNvPicPr>
          <p:nvPr>
            <p:ph type="chart" idx="1"/>
          </p:nvPr>
        </p:nvPicPr>
        <p:blipFill>
          <a:blip r:embed="rId3" cstate="print"/>
          <a:stretch>
            <a:fillRect/>
          </a:stretch>
        </p:blipFill>
        <p:spPr>
          <a:xfrm>
            <a:off x="451096" y="1981200"/>
            <a:ext cx="8241809" cy="2916333"/>
          </a:xfrm>
          <a:effectLst>
            <a:outerShdw blurRad="50800" dist="38100" dir="5400000" algn="t" rotWithShape="0">
              <a:prstClr val="black">
                <a:alpha val="40000"/>
              </a:prstClr>
            </a:outerShdw>
          </a:effectLst>
        </p:spPr>
      </p:pic>
      <p:sp>
        <p:nvSpPr>
          <p:cNvPr id="2" name="Title 1"/>
          <p:cNvSpPr>
            <a:spLocks noGrp="1"/>
          </p:cNvSpPr>
          <p:nvPr>
            <p:ph type="title"/>
          </p:nvPr>
        </p:nvSpPr>
        <p:spPr/>
        <p:txBody>
          <a:bodyPr/>
          <a:lstStyle/>
          <a:p>
            <a:r>
              <a:rPr lang="en-US" dirty="0" smtClean="0"/>
              <a:t>Common Measures Used to Evaluate </a:t>
            </a:r>
            <a:br>
              <a:rPr lang="en-US" dirty="0" smtClean="0"/>
            </a:br>
            <a:r>
              <a:rPr lang="en-US" dirty="0" smtClean="0"/>
              <a:t>a Nation’s Economic Health</a:t>
            </a:r>
            <a:endParaRPr lang="en-US" dirty="0"/>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640080" y="1554480"/>
            <a:ext cx="6827520" cy="4953000"/>
          </a:xfrm>
        </p:spPr>
        <p:txBody>
          <a:bodyPr/>
          <a:lstStyle/>
          <a:p>
            <a:pPr>
              <a:spcAft>
                <a:spcPts val="2400"/>
              </a:spcAft>
            </a:pPr>
            <a:r>
              <a:rPr lang="en-US" sz="2400" b="1" dirty="0" smtClean="0">
                <a:solidFill>
                  <a:srgbClr val="8EB244"/>
                </a:solidFill>
              </a:rPr>
              <a:t>Productivity rate</a:t>
            </a:r>
            <a:br>
              <a:rPr lang="en-US" sz="2400" b="1" dirty="0" smtClean="0">
                <a:solidFill>
                  <a:srgbClr val="8EB244"/>
                </a:solidFill>
              </a:rPr>
            </a:br>
            <a:r>
              <a:rPr lang="en-US" sz="2400" dirty="0" smtClean="0"/>
              <a:t>An economic measure that tracks the increase and decrease in the average level of output per worker</a:t>
            </a:r>
          </a:p>
          <a:p>
            <a:pPr>
              <a:spcAft>
                <a:spcPts val="0"/>
              </a:spcAft>
            </a:pPr>
            <a:r>
              <a:rPr lang="en-US" sz="2400" b="1" dirty="0" smtClean="0">
                <a:solidFill>
                  <a:srgbClr val="8EB244"/>
                </a:solidFill>
              </a:rPr>
              <a:t>Unemployment rate</a:t>
            </a:r>
            <a:br>
              <a:rPr lang="en-US" sz="2400" b="1" dirty="0" smtClean="0">
                <a:solidFill>
                  <a:srgbClr val="8EB244"/>
                </a:solidFill>
              </a:rPr>
            </a:br>
            <a:r>
              <a:rPr lang="en-US" sz="2400" dirty="0" smtClean="0"/>
              <a:t>The percentage of a nation’s labor force unemployed at any time</a:t>
            </a:r>
          </a:p>
        </p:txBody>
      </p:sp>
      <p:sp>
        <p:nvSpPr>
          <p:cNvPr id="5" name="Rectangle 8"/>
          <p:cNvSpPr>
            <a:spLocks noGrp="1" noChangeArrowheads="1"/>
          </p:cNvSpPr>
          <p:nvPr>
            <p:ph type="title"/>
          </p:nvPr>
        </p:nvSpPr>
        <p:spPr/>
        <p:txBody>
          <a:bodyPr/>
          <a:lstStyle/>
          <a:p>
            <a:r>
              <a:rPr lang="en-US" dirty="0" smtClean="0"/>
              <a:t>Common Measures Used to Evaluate </a:t>
            </a:r>
            <a:br>
              <a:rPr lang="en-US" dirty="0" smtClean="0"/>
            </a:br>
            <a:r>
              <a:rPr lang="en-US" dirty="0" smtClean="0"/>
              <a:t>a Nation’s Economic Health </a:t>
            </a:r>
            <a:r>
              <a:rPr lang="en-US" b="0" dirty="0" smtClean="0">
                <a:latin typeface="+mn-lt"/>
              </a:rPr>
              <a:t>(cont.)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33500" y="1981200"/>
            <a:ext cx="6477000" cy="1524000"/>
          </a:xfrm>
          <a:prstGeom prst="roundRect">
            <a:avLst>
              <a:gd name="adj" fmla="val 6700"/>
            </a:avLst>
          </a:prstGeom>
          <a:solidFill>
            <a:schemeClr val="tx1"/>
          </a:solidFill>
          <a:ln w="6350">
            <a:solidFill>
              <a:schemeClr val="tx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9" name="Rectangle 3"/>
          <p:cNvSpPr>
            <a:spLocks noGrp="1" noChangeArrowheads="1"/>
          </p:cNvSpPr>
          <p:nvPr>
            <p:ph idx="1"/>
          </p:nvPr>
        </p:nvSpPr>
        <p:spPr>
          <a:xfrm>
            <a:off x="1028700" y="2209800"/>
            <a:ext cx="7086600" cy="1295400"/>
          </a:xfrm>
        </p:spPr>
        <p:txBody>
          <a:bodyPr/>
          <a:lstStyle/>
          <a:p>
            <a:r>
              <a:rPr lang="en-US" dirty="0" smtClean="0"/>
              <a:t>…the recurrence of periods</a:t>
            </a:r>
            <a:br>
              <a:rPr lang="en-US" dirty="0" smtClean="0"/>
            </a:br>
            <a:r>
              <a:rPr lang="en-US" dirty="0" smtClean="0"/>
              <a:t>of growth and recession in a</a:t>
            </a:r>
            <a:br>
              <a:rPr lang="en-US" dirty="0" smtClean="0"/>
            </a:br>
            <a:r>
              <a:rPr lang="en-US" dirty="0" smtClean="0"/>
              <a:t>nation’s economic activity.</a:t>
            </a:r>
          </a:p>
        </p:txBody>
      </p:sp>
      <p:sp>
        <p:nvSpPr>
          <p:cNvPr id="45058" name="Rectangle 2"/>
          <p:cNvSpPr>
            <a:spLocks noGrp="1" noChangeArrowheads="1"/>
          </p:cNvSpPr>
          <p:nvPr>
            <p:ph type="title"/>
          </p:nvPr>
        </p:nvSpPr>
        <p:spPr/>
        <p:txBody>
          <a:bodyPr/>
          <a:lstStyle/>
          <a:p>
            <a:r>
              <a:rPr lang="en-US" smtClean="0"/>
              <a:t>Business Cycle</a:t>
            </a:r>
            <a:endParaRPr lang="en-US" dirty="0" smtClean="0"/>
          </a:p>
        </p:txBody>
      </p:sp>
      <p:sp>
        <p:nvSpPr>
          <p:cNvPr id="44036" name="TextBox 3"/>
          <p:cNvSpPr txBox="1">
            <a:spLocks noChangeArrowheads="1"/>
          </p:cNvSpPr>
          <p:nvPr/>
        </p:nvSpPr>
        <p:spPr bwMode="auto">
          <a:xfrm>
            <a:off x="2098675" y="1924050"/>
            <a:ext cx="492125" cy="1200150"/>
          </a:xfrm>
          <a:prstGeom prst="rect">
            <a:avLst/>
          </a:prstGeom>
          <a:noFill/>
          <a:ln w="9525">
            <a:noFill/>
            <a:miter lim="800000"/>
            <a:headEnd/>
            <a:tailEnd/>
          </a:ln>
        </p:spPr>
        <p:txBody>
          <a:bodyPr wrap="none">
            <a:spAutoFit/>
          </a:bodyPr>
          <a:lstStyle/>
          <a:p>
            <a:r>
              <a:rPr lang="en-US" sz="7200" dirty="0">
                <a:solidFill>
                  <a:srgbClr val="8EB244"/>
                </a:solidFill>
              </a:rPr>
              <a:t>“</a:t>
            </a:r>
          </a:p>
        </p:txBody>
      </p:sp>
      <p:sp>
        <p:nvSpPr>
          <p:cNvPr id="44037" name="TextBox 4"/>
          <p:cNvSpPr txBox="1">
            <a:spLocks noChangeArrowheads="1"/>
          </p:cNvSpPr>
          <p:nvPr/>
        </p:nvSpPr>
        <p:spPr bwMode="auto">
          <a:xfrm flipV="1">
            <a:off x="6561137" y="2228850"/>
            <a:ext cx="525463" cy="1200150"/>
          </a:xfrm>
          <a:prstGeom prst="rect">
            <a:avLst/>
          </a:prstGeom>
          <a:noFill/>
          <a:ln w="9525">
            <a:noFill/>
            <a:miter lim="800000"/>
            <a:headEnd/>
            <a:tailEnd/>
          </a:ln>
        </p:spPr>
        <p:txBody>
          <a:bodyPr>
            <a:spAutoFit/>
          </a:bodyPr>
          <a:lstStyle/>
          <a:p>
            <a:r>
              <a:rPr lang="en-US" sz="7200" dirty="0">
                <a:solidFill>
                  <a:srgbClr val="8EB244"/>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59">
                                            <p:txEl>
                                              <p:pRg st="0" end="0"/>
                                            </p:txEl>
                                          </p:spTgt>
                                        </p:tgtEl>
                                        <p:attrNameLst>
                                          <p:attrName>style.visibility</p:attrName>
                                        </p:attrNameLst>
                                      </p:cBhvr>
                                      <p:to>
                                        <p:strVal val="visible"/>
                                      </p:to>
                                    </p:set>
                                    <p:animEffect transition="in" filter="fade">
                                      <p:cBhvr>
                                        <p:cTn id="10" dur="1000"/>
                                        <p:tgtEl>
                                          <p:spTgt spid="4505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037"/>
                                        </p:tgtEl>
                                        <p:attrNameLst>
                                          <p:attrName>style.visibility</p:attrName>
                                        </p:attrNameLst>
                                      </p:cBhvr>
                                      <p:to>
                                        <p:strVal val="visible"/>
                                      </p:to>
                                    </p:set>
                                    <p:animEffect transition="in" filter="fade">
                                      <p:cBhvr>
                                        <p:cTn id="13" dur="1000"/>
                                        <p:tgtEl>
                                          <p:spTgt spid="440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5059" grpId="0" build="p"/>
      <p:bldP spid="44036" grpId="0"/>
      <p:bldP spid="440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640080" y="1554480"/>
            <a:ext cx="6903720" cy="4953000"/>
          </a:xfrm>
        </p:spPr>
        <p:txBody>
          <a:bodyPr/>
          <a:lstStyle/>
          <a:p>
            <a:pPr>
              <a:spcAft>
                <a:spcPts val="2400"/>
              </a:spcAft>
              <a:buClr>
                <a:srgbClr val="2D2D5F"/>
              </a:buClr>
            </a:pPr>
            <a:r>
              <a:rPr lang="en-US" sz="2400" b="1" dirty="0" smtClean="0">
                <a:solidFill>
                  <a:srgbClr val="8EB244"/>
                </a:solidFill>
              </a:rPr>
              <a:t>Monetary Policy</a:t>
            </a:r>
            <a:r>
              <a:rPr lang="en-US" sz="2400" dirty="0" smtClean="0"/>
              <a:t/>
            </a:r>
            <a:br>
              <a:rPr lang="en-US" sz="2400" dirty="0" smtClean="0"/>
            </a:br>
            <a:r>
              <a:rPr lang="en-US" sz="2400" dirty="0" smtClean="0"/>
              <a:t>Federal Reserve decisions that determine the size of the supply of money in the nation and the level of interest rates</a:t>
            </a:r>
          </a:p>
          <a:p>
            <a:pPr>
              <a:buClr>
                <a:srgbClr val="2D2D5F"/>
              </a:buClr>
            </a:pPr>
            <a:r>
              <a:rPr lang="en-US" sz="2400" b="1" dirty="0" smtClean="0">
                <a:solidFill>
                  <a:srgbClr val="8EB244"/>
                </a:solidFill>
              </a:rPr>
              <a:t>Fiscal Policy </a:t>
            </a:r>
            <a:r>
              <a:rPr lang="en-US" sz="2400" dirty="0" smtClean="0"/>
              <a:t/>
            </a:r>
            <a:br>
              <a:rPr lang="en-US" sz="2400" dirty="0" smtClean="0"/>
            </a:br>
            <a:r>
              <a:rPr lang="en-US" sz="2400" dirty="0" smtClean="0"/>
              <a:t>Government influence on the amount of savings and expenditures accomplished by altering the tax structure and changing the levels of government spending</a:t>
            </a:r>
          </a:p>
        </p:txBody>
      </p:sp>
      <p:sp>
        <p:nvSpPr>
          <p:cNvPr id="46082" name="Rectangle 2"/>
          <p:cNvSpPr>
            <a:spLocks noGrp="1" noChangeArrowheads="1"/>
          </p:cNvSpPr>
          <p:nvPr>
            <p:ph type="title"/>
          </p:nvPr>
        </p:nvSpPr>
        <p:spPr/>
        <p:txBody>
          <a:bodyPr/>
          <a:lstStyle/>
          <a:p>
            <a:r>
              <a:rPr lang="en-US" smtClean="0"/>
              <a:t>Government Actions in Recession/Depression</a:t>
            </a:r>
            <a:endParaRPr 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76200"/>
            <a:ext cx="8229600" cy="990600"/>
          </a:xfrm>
        </p:spPr>
        <p:txBody>
          <a:bodyPr/>
          <a:lstStyle/>
          <a:p>
            <a:r>
              <a:rPr lang="en-US" dirty="0" smtClean="0"/>
              <a:t>_______________________</a:t>
            </a:r>
            <a:endParaRPr lang="en-US" dirty="0" smtClean="0">
              <a:effectLst>
                <a:outerShdw blurRad="38100" dist="38100" dir="2700000" algn="tl">
                  <a:srgbClr val="000000">
                    <a:alpha val="43137"/>
                  </a:srgbClr>
                </a:outerShdw>
              </a:effectLst>
            </a:endParaRPr>
          </a:p>
        </p:txBody>
      </p:sp>
      <p:sp>
        <p:nvSpPr>
          <p:cNvPr id="7171" name="Rectangle 3"/>
          <p:cNvSpPr>
            <a:spLocks noGrp="1" noChangeArrowheads="1"/>
          </p:cNvSpPr>
          <p:nvPr>
            <p:ph type="body" idx="1"/>
          </p:nvPr>
        </p:nvSpPr>
        <p:spPr>
          <a:xfrm>
            <a:off x="1181100" y="1676400"/>
            <a:ext cx="6781800" cy="4267200"/>
          </a:xfrm>
        </p:spPr>
        <p:txBody>
          <a:bodyPr/>
          <a:lstStyle/>
          <a:p>
            <a:pPr marL="0" indent="0" algn="ctr">
              <a:lnSpc>
                <a:spcPct val="90000"/>
              </a:lnSpc>
              <a:spcBef>
                <a:spcPts val="0"/>
              </a:spcBef>
              <a:buNone/>
            </a:pPr>
            <a:r>
              <a:rPr lang="en-US" sz="2400" dirty="0" smtClean="0"/>
              <a:t>…the system of business in which individuals are free to decide what to produce, how to produce it, and at what price to sell it.</a:t>
            </a:r>
          </a:p>
        </p:txBody>
      </p:sp>
      <p:sp>
        <p:nvSpPr>
          <p:cNvPr id="7173" name="TextBox 3"/>
          <p:cNvSpPr txBox="1">
            <a:spLocks noChangeArrowheads="1"/>
          </p:cNvSpPr>
          <p:nvPr/>
        </p:nvSpPr>
        <p:spPr bwMode="auto">
          <a:xfrm>
            <a:off x="1143000" y="1390650"/>
            <a:ext cx="492125" cy="1200150"/>
          </a:xfrm>
          <a:prstGeom prst="rect">
            <a:avLst/>
          </a:prstGeom>
          <a:noFill/>
          <a:ln w="9525">
            <a:noFill/>
            <a:miter lim="800000"/>
            <a:headEnd/>
            <a:tailEnd/>
          </a:ln>
        </p:spPr>
        <p:txBody>
          <a:bodyPr wrap="none">
            <a:spAutoFit/>
          </a:bodyPr>
          <a:lstStyle/>
          <a:p>
            <a:r>
              <a:rPr lang="en-US" sz="7200" dirty="0">
                <a:solidFill>
                  <a:srgbClr val="8EB244"/>
                </a:solidFill>
              </a:rPr>
              <a:t>“</a:t>
            </a:r>
          </a:p>
        </p:txBody>
      </p:sp>
      <p:sp>
        <p:nvSpPr>
          <p:cNvPr id="7174" name="TextBox 4"/>
          <p:cNvSpPr txBox="1">
            <a:spLocks noChangeArrowheads="1"/>
          </p:cNvSpPr>
          <p:nvPr/>
        </p:nvSpPr>
        <p:spPr bwMode="auto">
          <a:xfrm flipV="1">
            <a:off x="7018338" y="1676400"/>
            <a:ext cx="525462" cy="1200150"/>
          </a:xfrm>
          <a:prstGeom prst="rect">
            <a:avLst/>
          </a:prstGeom>
          <a:noFill/>
          <a:ln w="9525">
            <a:noFill/>
            <a:miter lim="800000"/>
            <a:headEnd/>
            <a:tailEnd/>
          </a:ln>
        </p:spPr>
        <p:txBody>
          <a:bodyPr>
            <a:spAutoFit/>
          </a:bodyPr>
          <a:lstStyle/>
          <a:p>
            <a:r>
              <a:rPr lang="en-US" sz="7200" dirty="0">
                <a:solidFill>
                  <a:srgbClr val="8EB244"/>
                </a:solidFill>
              </a:rPr>
              <a:t>“</a:t>
            </a:r>
          </a:p>
        </p:txBody>
      </p:sp>
      <p:pic>
        <p:nvPicPr>
          <p:cNvPr id="7" name="Picture 6" descr="80154_ch01_rev01_lores_pr_Page_07_Image_0017.jpg"/>
          <p:cNvPicPr>
            <a:picLocks noChangeAspect="1"/>
          </p:cNvPicPr>
          <p:nvPr/>
        </p:nvPicPr>
        <p:blipFill>
          <a:blip r:embed="rId3" cstate="print"/>
          <a:stretch>
            <a:fillRect/>
          </a:stretch>
        </p:blipFill>
        <p:spPr>
          <a:xfrm>
            <a:off x="2586838" y="3068117"/>
            <a:ext cx="3970325" cy="2646883"/>
          </a:xfrm>
          <a:prstGeom prst="rect">
            <a:avLst/>
          </a:prstGeom>
          <a:ln w="6350">
            <a:solidFill>
              <a:schemeClr val="tx1">
                <a:lumMod val="95000"/>
              </a:schemeClr>
            </a:solidFill>
          </a:ln>
          <a:effectLst>
            <a:outerShdw blurRad="50800" dist="38100" dir="5400000" algn="t"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Effect transition="in" filter="fade">
                                      <p:cBhvr>
                                        <p:cTn id="10" dur="500"/>
                                        <p:tgtEl>
                                          <p:spTgt spid="717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fade">
                                      <p:cBhvr>
                                        <p:cTn id="13"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3" grpId="0"/>
      <p:bldP spid="71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33500" y="1981200"/>
            <a:ext cx="6477000" cy="1524000"/>
          </a:xfrm>
          <a:prstGeom prst="roundRect">
            <a:avLst>
              <a:gd name="adj" fmla="val 6700"/>
            </a:avLst>
          </a:prstGeom>
          <a:solidFill>
            <a:schemeClr val="tx1"/>
          </a:solidFill>
          <a:ln w="6350">
            <a:solidFill>
              <a:schemeClr val="tx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7" name="Rectangle 3"/>
          <p:cNvSpPr>
            <a:spLocks noGrp="1" noChangeArrowheads="1"/>
          </p:cNvSpPr>
          <p:nvPr>
            <p:ph idx="1"/>
          </p:nvPr>
        </p:nvSpPr>
        <p:spPr>
          <a:xfrm>
            <a:off x="990600" y="2209800"/>
            <a:ext cx="7086600" cy="3962400"/>
          </a:xfrm>
        </p:spPr>
        <p:txBody>
          <a:bodyPr/>
          <a:lstStyle/>
          <a:p>
            <a:r>
              <a:rPr lang="en-US" dirty="0" smtClean="0"/>
              <a:t>…a shortfall created when the</a:t>
            </a:r>
            <a:br>
              <a:rPr lang="en-US" dirty="0" smtClean="0"/>
            </a:br>
            <a:r>
              <a:rPr lang="en-US" dirty="0" smtClean="0"/>
              <a:t>federal government spends more</a:t>
            </a:r>
            <a:br>
              <a:rPr lang="en-US" dirty="0" smtClean="0"/>
            </a:br>
            <a:r>
              <a:rPr lang="en-US" dirty="0" smtClean="0"/>
              <a:t>in a fiscal year than it receives.</a:t>
            </a:r>
          </a:p>
          <a:p>
            <a:endParaRPr lang="en-US" dirty="0" smtClean="0"/>
          </a:p>
        </p:txBody>
      </p:sp>
      <p:sp>
        <p:nvSpPr>
          <p:cNvPr id="47106" name="Rectangle 2"/>
          <p:cNvSpPr>
            <a:spLocks noGrp="1" noChangeArrowheads="1"/>
          </p:cNvSpPr>
          <p:nvPr>
            <p:ph type="title"/>
          </p:nvPr>
        </p:nvSpPr>
        <p:spPr/>
        <p:txBody>
          <a:bodyPr/>
          <a:lstStyle/>
          <a:p>
            <a:r>
              <a:rPr lang="en-US" smtClean="0"/>
              <a:t>Federal Deficit</a:t>
            </a:r>
            <a:endParaRPr lang="en-US" dirty="0" smtClean="0"/>
          </a:p>
        </p:txBody>
      </p:sp>
      <p:sp>
        <p:nvSpPr>
          <p:cNvPr id="46084" name="TextBox 3"/>
          <p:cNvSpPr txBox="1">
            <a:spLocks noChangeArrowheads="1"/>
          </p:cNvSpPr>
          <p:nvPr/>
        </p:nvSpPr>
        <p:spPr bwMode="auto">
          <a:xfrm>
            <a:off x="1946275" y="1924050"/>
            <a:ext cx="492125" cy="1200150"/>
          </a:xfrm>
          <a:prstGeom prst="rect">
            <a:avLst/>
          </a:prstGeom>
          <a:noFill/>
          <a:ln w="9525">
            <a:noFill/>
            <a:miter lim="800000"/>
            <a:headEnd/>
            <a:tailEnd/>
          </a:ln>
        </p:spPr>
        <p:txBody>
          <a:bodyPr wrap="none">
            <a:spAutoFit/>
          </a:bodyPr>
          <a:lstStyle/>
          <a:p>
            <a:r>
              <a:rPr lang="en-US" sz="7200" dirty="0">
                <a:solidFill>
                  <a:srgbClr val="8EB244"/>
                </a:solidFill>
              </a:rPr>
              <a:t>“</a:t>
            </a:r>
          </a:p>
        </p:txBody>
      </p:sp>
      <p:sp>
        <p:nvSpPr>
          <p:cNvPr id="46085" name="TextBox 4"/>
          <p:cNvSpPr txBox="1">
            <a:spLocks noChangeArrowheads="1"/>
          </p:cNvSpPr>
          <p:nvPr/>
        </p:nvSpPr>
        <p:spPr bwMode="auto">
          <a:xfrm flipV="1">
            <a:off x="6705600" y="2209800"/>
            <a:ext cx="525462" cy="1200150"/>
          </a:xfrm>
          <a:prstGeom prst="rect">
            <a:avLst/>
          </a:prstGeom>
          <a:noFill/>
          <a:ln w="9525">
            <a:noFill/>
            <a:miter lim="800000"/>
            <a:headEnd/>
            <a:tailEnd/>
          </a:ln>
        </p:spPr>
        <p:txBody>
          <a:bodyPr>
            <a:spAutoFit/>
          </a:bodyPr>
          <a:lstStyle/>
          <a:p>
            <a:r>
              <a:rPr lang="en-US" sz="7200" dirty="0">
                <a:solidFill>
                  <a:srgbClr val="8EB244"/>
                </a:solidFill>
              </a:rPr>
              <a:t>“</a:t>
            </a:r>
          </a:p>
        </p:txBody>
      </p:sp>
      <p:sp>
        <p:nvSpPr>
          <p:cNvPr id="3" name="TextBox 2"/>
          <p:cNvSpPr txBox="1"/>
          <p:nvPr/>
        </p:nvSpPr>
        <p:spPr>
          <a:xfrm>
            <a:off x="3810000" y="4343400"/>
            <a:ext cx="1826141" cy="369332"/>
          </a:xfrm>
          <a:prstGeom prst="rect">
            <a:avLst/>
          </a:prstGeom>
          <a:noFill/>
        </p:spPr>
        <p:txBody>
          <a:bodyPr wrap="none" rtlCol="0">
            <a:spAutoFit/>
          </a:bodyPr>
          <a:lstStyle/>
          <a:p>
            <a:r>
              <a:rPr lang="en-US" dirty="0" smtClean="0">
                <a:solidFill>
                  <a:schemeClr val="accent1"/>
                </a:solidFill>
                <a:hlinkClick r:id="rId3"/>
              </a:rPr>
              <a:t>U.S. Debt Clock</a:t>
            </a:r>
            <a:endParaRPr lang="en-US" dirty="0">
              <a:solidFill>
                <a:schemeClr val="accent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1000"/>
                                        <p:tgtEl>
                                          <p:spTgt spid="460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7">
                                            <p:txEl>
                                              <p:pRg st="0" end="0"/>
                                            </p:txEl>
                                          </p:spTgt>
                                        </p:tgtEl>
                                        <p:attrNameLst>
                                          <p:attrName>style.visibility</p:attrName>
                                        </p:attrNameLst>
                                      </p:cBhvr>
                                      <p:to>
                                        <p:strVal val="visible"/>
                                      </p:to>
                                    </p:set>
                                    <p:animEffect transition="in" filter="fade">
                                      <p:cBhvr>
                                        <p:cTn id="10" dur="1000"/>
                                        <p:tgtEl>
                                          <p:spTgt spid="4710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085"/>
                                        </p:tgtEl>
                                        <p:attrNameLst>
                                          <p:attrName>style.visibility</p:attrName>
                                        </p:attrNameLst>
                                      </p:cBhvr>
                                      <p:to>
                                        <p:strVal val="visible"/>
                                      </p:to>
                                    </p:set>
                                    <p:animEffect transition="in" filter="fade">
                                      <p:cBhvr>
                                        <p:cTn id="13" dur="1000"/>
                                        <p:tgtEl>
                                          <p:spTgt spid="460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7107" grpId="0" build="p"/>
      <p:bldP spid="46084" grpId="0"/>
      <p:bldP spid="460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art Placeholder 4" descr="Table1-3.png"/>
          <p:cNvPicPr>
            <a:picLocks noGrp="1" noChangeAspect="1"/>
          </p:cNvPicPr>
          <p:nvPr>
            <p:ph type="chart" idx="1"/>
          </p:nvPr>
        </p:nvPicPr>
        <p:blipFill>
          <a:blip r:embed="rId3" cstate="print"/>
          <a:stretch>
            <a:fillRect/>
          </a:stretch>
        </p:blipFill>
        <p:spPr>
          <a:xfrm>
            <a:off x="672839" y="1828801"/>
            <a:ext cx="7798323" cy="3150420"/>
          </a:xfrm>
          <a:effectLst>
            <a:outerShdw blurRad="50800" dist="38100" dir="5400000" algn="t" rotWithShape="0">
              <a:prstClr val="black">
                <a:alpha val="40000"/>
              </a:prstClr>
            </a:outerShdw>
          </a:effectLst>
        </p:spPr>
      </p:pic>
      <p:sp>
        <p:nvSpPr>
          <p:cNvPr id="49154" name="Rectangle 7"/>
          <p:cNvSpPr>
            <a:spLocks noGrp="1" noChangeArrowheads="1"/>
          </p:cNvSpPr>
          <p:nvPr>
            <p:ph type="title"/>
          </p:nvPr>
        </p:nvSpPr>
        <p:spPr/>
        <p:txBody>
          <a:bodyPr/>
          <a:lstStyle/>
          <a:p>
            <a:r>
              <a:rPr lang="en-US" dirty="0" smtClean="0"/>
              <a:t>Four Different Types of Competition</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art Placeholder 4" descr="Fig1-7.png"/>
          <p:cNvPicPr>
            <a:picLocks noGrp="1" noChangeAspect="1"/>
          </p:cNvPicPr>
          <p:nvPr>
            <p:ph type="chart" idx="1"/>
          </p:nvPr>
        </p:nvPicPr>
        <p:blipFill>
          <a:blip r:embed="rId3" cstate="print"/>
          <a:stretch>
            <a:fillRect/>
          </a:stretch>
        </p:blipFill>
        <p:spPr>
          <a:xfrm>
            <a:off x="1826966" y="1524000"/>
            <a:ext cx="5490068" cy="4710998"/>
          </a:xfrm>
          <a:effectLst>
            <a:outerShdw blurRad="50800" dist="38100" dir="5400000" algn="t" rotWithShape="0">
              <a:prstClr val="black">
                <a:alpha val="40000"/>
              </a:prstClr>
            </a:outerShdw>
          </a:effectLst>
        </p:spPr>
      </p:pic>
      <p:sp>
        <p:nvSpPr>
          <p:cNvPr id="48130" name="Rectangle 2"/>
          <p:cNvSpPr>
            <a:spLocks noGrp="1" noChangeArrowheads="1"/>
          </p:cNvSpPr>
          <p:nvPr>
            <p:ph type="title"/>
          </p:nvPr>
        </p:nvSpPr>
        <p:spPr/>
        <p:txBody>
          <a:bodyPr/>
          <a:lstStyle/>
          <a:p>
            <a:r>
              <a:rPr lang="en-US" dirty="0" smtClean="0"/>
              <a:t>Supply Curve and Demand Curve</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40080" y="1554480"/>
            <a:ext cx="7513320" cy="4953000"/>
          </a:xfrm>
        </p:spPr>
        <p:txBody>
          <a:bodyPr/>
          <a:lstStyle/>
          <a:p>
            <a:pPr>
              <a:spcAft>
                <a:spcPts val="2400"/>
              </a:spcAft>
            </a:pPr>
            <a:r>
              <a:rPr lang="en-US" sz="2400" b="1" dirty="0" smtClean="0">
                <a:solidFill>
                  <a:srgbClr val="8EB244"/>
                </a:solidFill>
              </a:rPr>
              <a:t>Monopolistic competition </a:t>
            </a:r>
            <a:br>
              <a:rPr lang="en-US" sz="2400" b="1" dirty="0" smtClean="0">
                <a:solidFill>
                  <a:srgbClr val="8EB244"/>
                </a:solidFill>
              </a:rPr>
            </a:br>
            <a:r>
              <a:rPr lang="en-US" sz="2400" dirty="0" smtClean="0"/>
              <a:t>A market situation in which there are many buyers along with a relatively large number of sellers</a:t>
            </a:r>
          </a:p>
          <a:p>
            <a:r>
              <a:rPr lang="en-US" sz="2400" b="1" dirty="0" smtClean="0">
                <a:solidFill>
                  <a:srgbClr val="8EB244"/>
                </a:solidFill>
              </a:rPr>
              <a:t>Product differentiation</a:t>
            </a:r>
            <a:r>
              <a:rPr lang="en-US" sz="2400" dirty="0" smtClean="0"/>
              <a:t> </a:t>
            </a:r>
            <a:br>
              <a:rPr lang="en-US" sz="2400" dirty="0" smtClean="0"/>
            </a:br>
            <a:r>
              <a:rPr lang="en-US" sz="2400" dirty="0" smtClean="0"/>
              <a:t>The process of developing and promoting differences between one’s products and all competitive products</a:t>
            </a:r>
          </a:p>
          <a:p>
            <a:endParaRPr lang="en-US" dirty="0"/>
          </a:p>
        </p:txBody>
      </p:sp>
      <p:sp>
        <p:nvSpPr>
          <p:cNvPr id="2" name="Title 1"/>
          <p:cNvSpPr>
            <a:spLocks noGrp="1"/>
          </p:cNvSpPr>
          <p:nvPr>
            <p:ph type="title"/>
          </p:nvPr>
        </p:nvSpPr>
        <p:spPr/>
        <p:txBody>
          <a:bodyPr/>
          <a:lstStyle/>
          <a:p>
            <a:r>
              <a:rPr lang="en-US" smtClean="0"/>
              <a:t>The Equilibrium, or Market, Price</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54480"/>
            <a:ext cx="7513320" cy="4953000"/>
          </a:xfrm>
        </p:spPr>
        <p:txBody>
          <a:bodyPr/>
          <a:lstStyle/>
          <a:p>
            <a:pPr>
              <a:spcAft>
                <a:spcPts val="1800"/>
              </a:spcAft>
            </a:pPr>
            <a:r>
              <a:rPr lang="en-US" sz="2400" b="1" dirty="0" smtClean="0">
                <a:solidFill>
                  <a:srgbClr val="8EB244"/>
                </a:solidFill>
              </a:rPr>
              <a:t>Oligopoly</a:t>
            </a:r>
            <a:r>
              <a:rPr lang="en-US" sz="2400" dirty="0" smtClean="0"/>
              <a:t> </a:t>
            </a:r>
            <a:br>
              <a:rPr lang="en-US" sz="2400" dirty="0" smtClean="0"/>
            </a:br>
            <a:r>
              <a:rPr lang="en-US" sz="2400" dirty="0" smtClean="0"/>
              <a:t>A market (or industry) situation in which there are few sellers</a:t>
            </a:r>
          </a:p>
          <a:p>
            <a:pPr>
              <a:spcAft>
                <a:spcPts val="1200"/>
              </a:spcAft>
            </a:pPr>
            <a:r>
              <a:rPr lang="en-US" sz="2400" b="1" dirty="0" smtClean="0">
                <a:solidFill>
                  <a:srgbClr val="8EB244"/>
                </a:solidFill>
              </a:rPr>
              <a:t>Monopoly</a:t>
            </a:r>
            <a:r>
              <a:rPr lang="en-US" sz="2400" dirty="0" smtClean="0"/>
              <a:t>  </a:t>
            </a:r>
            <a:br>
              <a:rPr lang="en-US" sz="2400" dirty="0" smtClean="0"/>
            </a:br>
            <a:r>
              <a:rPr lang="en-US" sz="2400" dirty="0" smtClean="0"/>
              <a:t>A market (or industry) with only one seller, and there are barriers to keep other firms from entering the industry</a:t>
            </a:r>
          </a:p>
          <a:p>
            <a:pPr lvl="1"/>
            <a:r>
              <a:rPr lang="en-US" sz="2200" b="1" dirty="0" smtClean="0"/>
              <a:t>Natural monopoly:</a:t>
            </a:r>
            <a:r>
              <a:rPr lang="en-US" sz="2200" dirty="0" smtClean="0"/>
              <a:t> an industry that requires a huge investment in capital and within which any duplication of facilities would be wasteful</a:t>
            </a:r>
            <a:endParaRPr lang="en-US" sz="2200" dirty="0"/>
          </a:p>
        </p:txBody>
      </p:sp>
      <p:sp>
        <p:nvSpPr>
          <p:cNvPr id="4" name="Title 3"/>
          <p:cNvSpPr>
            <a:spLocks noGrp="1"/>
          </p:cNvSpPr>
          <p:nvPr>
            <p:ph type="title"/>
          </p:nvPr>
        </p:nvSpPr>
        <p:spPr/>
        <p:txBody>
          <a:bodyPr/>
          <a:lstStyle/>
          <a:p>
            <a:pPr lvl="0"/>
            <a:r>
              <a:rPr lang="en-US" dirty="0" smtClean="0"/>
              <a:t>The Equilibrium, or Market, Price</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40080" y="1554480"/>
            <a:ext cx="4846320" cy="4953000"/>
          </a:xfrm>
        </p:spPr>
        <p:txBody>
          <a:bodyPr/>
          <a:lstStyle/>
          <a:p>
            <a:pPr>
              <a:buNone/>
            </a:pPr>
            <a:r>
              <a:rPr lang="en-US" sz="2400" b="1" dirty="0" smtClean="0"/>
              <a:t>American Business Today</a:t>
            </a:r>
          </a:p>
          <a:p>
            <a:pPr marL="548640" lvl="1">
              <a:spcAft>
                <a:spcPts val="1200"/>
              </a:spcAft>
            </a:pPr>
            <a:r>
              <a:rPr lang="en-US" sz="2400" dirty="0" smtClean="0"/>
              <a:t>Early business development</a:t>
            </a:r>
          </a:p>
          <a:p>
            <a:pPr marL="548640" lvl="1">
              <a:spcAft>
                <a:spcPts val="1200"/>
              </a:spcAft>
            </a:pPr>
            <a:r>
              <a:rPr lang="en-US" sz="2400" dirty="0" smtClean="0"/>
              <a:t>Business development in </a:t>
            </a:r>
            <a:br>
              <a:rPr lang="en-US" sz="2400" dirty="0" smtClean="0"/>
            </a:br>
            <a:r>
              <a:rPr lang="en-US" sz="2400" dirty="0" smtClean="0"/>
              <a:t>the 1900s</a:t>
            </a:r>
          </a:p>
          <a:p>
            <a:pPr marL="548640" lvl="1">
              <a:spcAft>
                <a:spcPts val="1200"/>
              </a:spcAft>
            </a:pPr>
            <a:r>
              <a:rPr lang="en-US" sz="2400" dirty="0" smtClean="0"/>
              <a:t>A new century: 2000 </a:t>
            </a:r>
            <a:br>
              <a:rPr lang="en-US" sz="2400" dirty="0" smtClean="0"/>
            </a:br>
            <a:r>
              <a:rPr lang="en-US" sz="2400" dirty="0" smtClean="0"/>
              <a:t>and beyond</a:t>
            </a:r>
          </a:p>
          <a:p>
            <a:pPr marL="548640" lvl="1">
              <a:spcAft>
                <a:spcPts val="1200"/>
              </a:spcAft>
            </a:pPr>
            <a:r>
              <a:rPr lang="en-US" sz="2400" dirty="0" smtClean="0"/>
              <a:t>The current business environment</a:t>
            </a:r>
          </a:p>
          <a:p>
            <a:pPr lvl="1"/>
            <a:endParaRPr lang="en-US" sz="2400" dirty="0"/>
          </a:p>
        </p:txBody>
      </p:sp>
      <p:sp>
        <p:nvSpPr>
          <p:cNvPr id="8" name="Title 7"/>
          <p:cNvSpPr>
            <a:spLocks noGrp="1"/>
          </p:cNvSpPr>
          <p:nvPr>
            <p:ph type="title"/>
          </p:nvPr>
        </p:nvSpPr>
        <p:spPr/>
        <p:txBody>
          <a:bodyPr/>
          <a:lstStyle/>
          <a:p>
            <a:pPr lvl="0"/>
            <a:r>
              <a:rPr lang="en-US" dirty="0" smtClean="0"/>
              <a:t>American Business Today</a:t>
            </a:r>
            <a:endParaRPr lang="en-US" dirty="0"/>
          </a:p>
        </p:txBody>
      </p:sp>
      <p:pic>
        <p:nvPicPr>
          <p:cNvPr id="5" name="Picture 4" descr="depressionera.png"/>
          <p:cNvPicPr>
            <a:picLocks noChangeAspect="1"/>
          </p:cNvPicPr>
          <p:nvPr/>
        </p:nvPicPr>
        <p:blipFill>
          <a:blip r:embed="rId3" cstate="print"/>
          <a:stretch>
            <a:fillRect/>
          </a:stretch>
        </p:blipFill>
        <p:spPr>
          <a:xfrm>
            <a:off x="5334000" y="1676400"/>
            <a:ext cx="3349759" cy="3965456"/>
          </a:xfrm>
          <a:prstGeom prst="rect">
            <a:avLst/>
          </a:prstGeom>
          <a:effectLst>
            <a:outerShdw blurRad="50800" dist="38100" dir="5400000" algn="t"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40080" y="1554480"/>
            <a:ext cx="7818120" cy="4953000"/>
          </a:xfrm>
        </p:spPr>
        <p:txBody>
          <a:bodyPr>
            <a:noAutofit/>
          </a:bodyPr>
          <a:lstStyle/>
          <a:p>
            <a:pPr marL="457200" indent="-457200">
              <a:spcAft>
                <a:spcPts val="1200"/>
              </a:spcAft>
              <a:buClr>
                <a:srgbClr val="8EB244"/>
              </a:buClr>
              <a:buSzPct val="90000"/>
              <a:buFont typeface="+mj-lt"/>
              <a:buAutoNum type="arabicPeriod"/>
              <a:defRPr/>
            </a:pPr>
            <a:r>
              <a:rPr lang="en-US" sz="2400" dirty="0" smtClean="0">
                <a:solidFill>
                  <a:schemeClr val="accent4">
                    <a:lumMod val="10000"/>
                  </a:schemeClr>
                </a:solidFill>
              </a:rPr>
              <a:t>How can we create a more stable economy and create new jobs for the unemployed?</a:t>
            </a:r>
          </a:p>
          <a:p>
            <a:pPr marL="457200" indent="-457200">
              <a:spcAft>
                <a:spcPts val="1200"/>
              </a:spcAft>
              <a:buClr>
                <a:srgbClr val="8EB244"/>
              </a:buClr>
              <a:buSzPct val="90000"/>
              <a:buFont typeface="+mj-lt"/>
              <a:buAutoNum type="arabicPeriod"/>
              <a:defRPr/>
            </a:pPr>
            <a:r>
              <a:rPr lang="en-US" sz="2400" dirty="0" smtClean="0">
                <a:solidFill>
                  <a:schemeClr val="accent4">
                    <a:lumMod val="10000"/>
                  </a:schemeClr>
                </a:solidFill>
              </a:rPr>
              <a:t>How can we regulate banks, savings and loan associations, credit unions, and other financial institutions to prevent the types of abuses that led to the banking crisis?</a:t>
            </a:r>
          </a:p>
          <a:p>
            <a:pPr marL="457200" indent="-457200">
              <a:spcAft>
                <a:spcPts val="1200"/>
              </a:spcAft>
              <a:buClr>
                <a:srgbClr val="8EB244"/>
              </a:buClr>
              <a:buSzPct val="90000"/>
              <a:buFont typeface="+mj-lt"/>
              <a:buAutoNum type="arabicPeriod"/>
              <a:defRPr/>
            </a:pPr>
            <a:r>
              <a:rPr lang="en-US" sz="2400" dirty="0" smtClean="0">
                <a:solidFill>
                  <a:schemeClr val="accent4">
                    <a:lumMod val="10000"/>
                  </a:schemeClr>
                </a:solidFill>
              </a:rPr>
              <a:t>How can we reduce the national debt and still maintain a healthy economy and stimulate business growth?</a:t>
            </a:r>
          </a:p>
          <a:p>
            <a:pPr marL="457200" indent="-457200">
              <a:spcAft>
                <a:spcPts val="1200"/>
              </a:spcAft>
              <a:buClr>
                <a:srgbClr val="8EB244"/>
              </a:buClr>
              <a:buSzPct val="90000"/>
              <a:buFont typeface="+mj-lt"/>
              <a:buAutoNum type="arabicPeriod"/>
              <a:defRPr/>
            </a:pPr>
            <a:r>
              <a:rPr lang="en-US" sz="2400" dirty="0" smtClean="0">
                <a:solidFill>
                  <a:schemeClr val="accent4">
                    <a:lumMod val="10000"/>
                  </a:schemeClr>
                </a:solidFill>
              </a:rPr>
              <a:t>How can we make American workers more productive and American firms more competitive in the global marketplace?</a:t>
            </a:r>
          </a:p>
          <a:p>
            <a:endParaRPr lang="en-US" dirty="0"/>
          </a:p>
        </p:txBody>
      </p:sp>
      <p:sp>
        <p:nvSpPr>
          <p:cNvPr id="54274" name="Title 1"/>
          <p:cNvSpPr>
            <a:spLocks noGrp="1"/>
          </p:cNvSpPr>
          <p:nvPr>
            <p:ph type="title"/>
          </p:nvPr>
        </p:nvSpPr>
        <p:spPr/>
        <p:txBody>
          <a:bodyPr/>
          <a:lstStyle/>
          <a:p>
            <a:r>
              <a:rPr lang="en-US" smtClean="0"/>
              <a:t>The Challenges Ahead</a:t>
            </a:r>
            <a:endParaRPr 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40080" y="1554480"/>
            <a:ext cx="7818120" cy="4953000"/>
          </a:xfrm>
        </p:spPr>
        <p:txBody>
          <a:bodyPr>
            <a:noAutofit/>
          </a:bodyPr>
          <a:lstStyle/>
          <a:p>
            <a:pPr marL="457200" indent="-457200">
              <a:spcAft>
                <a:spcPts val="1200"/>
              </a:spcAft>
              <a:buClr>
                <a:srgbClr val="8EB244"/>
              </a:buClr>
              <a:buSzPct val="90000"/>
              <a:buFont typeface="+mj-lt"/>
              <a:buAutoNum type="arabicPeriod" startAt="5"/>
              <a:defRPr/>
            </a:pPr>
            <a:r>
              <a:rPr lang="en-US" sz="2400" dirty="0" smtClean="0">
                <a:solidFill>
                  <a:schemeClr val="accent4">
                    <a:lumMod val="10000"/>
                  </a:schemeClr>
                </a:solidFill>
              </a:rPr>
              <a:t>How can we preserve the benefits of competition and small business in our economic system?</a:t>
            </a:r>
          </a:p>
          <a:p>
            <a:pPr marL="457200" indent="-457200">
              <a:spcAft>
                <a:spcPts val="1200"/>
              </a:spcAft>
              <a:buClr>
                <a:srgbClr val="8EB244"/>
              </a:buClr>
              <a:buSzPct val="90000"/>
              <a:buFont typeface="+mj-lt"/>
              <a:buAutoNum type="arabicPeriod" startAt="5"/>
              <a:defRPr/>
            </a:pPr>
            <a:r>
              <a:rPr lang="en-US" sz="2400" dirty="0" smtClean="0">
                <a:solidFill>
                  <a:schemeClr val="accent4">
                    <a:lumMod val="10000"/>
                  </a:schemeClr>
                </a:solidFill>
              </a:rPr>
              <a:t>How can we encourage economic growth and at the same time continue to conserve natural resources and sustain our environment?</a:t>
            </a:r>
          </a:p>
          <a:p>
            <a:pPr marL="457200" indent="-457200">
              <a:spcAft>
                <a:spcPts val="1200"/>
              </a:spcAft>
              <a:buClr>
                <a:srgbClr val="8EB244"/>
              </a:buClr>
              <a:buSzPct val="90000"/>
              <a:buFont typeface="+mj-lt"/>
              <a:buAutoNum type="arabicPeriod" startAt="5"/>
              <a:defRPr/>
            </a:pPr>
            <a:r>
              <a:rPr lang="en-US" sz="2400" dirty="0" smtClean="0">
                <a:solidFill>
                  <a:schemeClr val="accent4">
                    <a:lumMod val="10000"/>
                  </a:schemeClr>
                </a:solidFill>
              </a:rPr>
              <a:t>How can we meet the needs of two-income families, single parents, older Americans, and the less fortunate who need health care and social programs to exist?</a:t>
            </a:r>
          </a:p>
          <a:p>
            <a:pPr marL="457200" indent="-457200">
              <a:spcAft>
                <a:spcPts val="1200"/>
              </a:spcAft>
              <a:buClr>
                <a:srgbClr val="8EB244"/>
              </a:buClr>
              <a:buSzPct val="90000"/>
              <a:buFont typeface="+mj-lt"/>
              <a:buAutoNum type="arabicPeriod" startAt="5"/>
              <a:defRPr/>
            </a:pPr>
            <a:r>
              <a:rPr lang="en-US" sz="2400" dirty="0" smtClean="0">
                <a:solidFill>
                  <a:schemeClr val="accent4">
                    <a:lumMod val="10000"/>
                  </a:schemeClr>
                </a:solidFill>
              </a:rPr>
              <a:t>How can we defeat terrorism and resolve conflicts with Iran, North Korea, and other countries throughout the world?</a:t>
            </a:r>
          </a:p>
          <a:p>
            <a:endParaRPr lang="en-US" dirty="0"/>
          </a:p>
        </p:txBody>
      </p:sp>
      <p:sp>
        <p:nvSpPr>
          <p:cNvPr id="55298" name="Title 1"/>
          <p:cNvSpPr>
            <a:spLocks noGrp="1"/>
          </p:cNvSpPr>
          <p:nvPr>
            <p:ph type="title"/>
          </p:nvPr>
        </p:nvSpPr>
        <p:spPr/>
        <p:txBody>
          <a:bodyPr/>
          <a:lstStyle/>
          <a:p>
            <a:r>
              <a:rPr lang="en-US" smtClean="0"/>
              <a:t>The Challenges Ahead</a:t>
            </a:r>
            <a:endParaRPr 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a:xfrm>
            <a:off x="457200" y="76200"/>
            <a:ext cx="8229600" cy="990600"/>
          </a:xfrm>
        </p:spPr>
        <p:txBody>
          <a:bodyPr/>
          <a:lstStyle/>
          <a:p>
            <a:r>
              <a:rPr lang="en-US" dirty="0" smtClean="0"/>
              <a:t>Yearly Income</a:t>
            </a:r>
          </a:p>
        </p:txBody>
      </p:sp>
      <p:sp>
        <p:nvSpPr>
          <p:cNvPr id="7" name="Content Placeholder 6"/>
          <p:cNvSpPr>
            <a:spLocks noGrp="1"/>
          </p:cNvSpPr>
          <p:nvPr>
            <p:ph idx="1"/>
          </p:nvPr>
        </p:nvSpPr>
        <p:spPr>
          <a:xfrm>
            <a:off x="1028700" y="1524000"/>
            <a:ext cx="7086600" cy="3962400"/>
          </a:xfrm>
        </p:spPr>
        <p:txBody>
          <a:bodyPr/>
          <a:lstStyle/>
          <a:p>
            <a:r>
              <a:rPr lang="en-US" dirty="0" smtClean="0">
                <a:solidFill>
                  <a:srgbClr val="2D2D5F"/>
                </a:solidFill>
              </a:rPr>
              <a:t>Who Makes the Most Money?</a:t>
            </a:r>
            <a:endParaRPr lang="en-US" dirty="0">
              <a:solidFill>
                <a:srgbClr val="2D2D5F"/>
              </a:solidFill>
            </a:endParaRPr>
          </a:p>
        </p:txBody>
      </p:sp>
      <p:pic>
        <p:nvPicPr>
          <p:cNvPr id="5" name="Picture 4" descr="Fig1-1.png"/>
          <p:cNvPicPr>
            <a:picLocks noChangeAspect="1"/>
          </p:cNvPicPr>
          <p:nvPr/>
        </p:nvPicPr>
        <p:blipFill>
          <a:blip r:embed="rId3" cstate="print"/>
          <a:stretch>
            <a:fillRect/>
          </a:stretch>
        </p:blipFill>
        <p:spPr>
          <a:xfrm>
            <a:off x="802150" y="2209799"/>
            <a:ext cx="7539700" cy="2877775"/>
          </a:xfrm>
          <a:prstGeom prst="rect">
            <a:avLst/>
          </a:prstGeom>
          <a:effectLst>
            <a:outerShdw blurRad="50800" dist="38100" dir="5400000" algn="t" rotWithShape="0">
              <a:prstClr val="black">
                <a:alpha val="40000"/>
              </a:prstClr>
            </a:outerShdw>
          </a:effec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p:cNvSpPr>
            <a:spLocks noGrp="1" noChangeArrowheads="1"/>
          </p:cNvSpPr>
          <p:nvPr>
            <p:ph idx="1"/>
          </p:nvPr>
        </p:nvSpPr>
        <p:spPr>
          <a:xfrm>
            <a:off x="952500" y="1828800"/>
            <a:ext cx="3695700" cy="4038600"/>
          </a:xfrm>
        </p:spPr>
        <p:txBody>
          <a:bodyPr/>
          <a:lstStyle/>
          <a:p>
            <a:r>
              <a:rPr lang="en-US" dirty="0" smtClean="0"/>
              <a:t>…the </a:t>
            </a:r>
            <a:r>
              <a:rPr lang="en-US" dirty="0" smtClean="0"/>
              <a:t>_________</a:t>
            </a:r>
            <a:r>
              <a:rPr lang="en-US" dirty="0" smtClean="0"/>
              <a:t> </a:t>
            </a:r>
            <a:r>
              <a:rPr lang="en-US" dirty="0" smtClean="0"/>
              <a:t>effort of individuals to </a:t>
            </a:r>
            <a:r>
              <a:rPr lang="en-US" dirty="0" smtClean="0"/>
              <a:t>______</a:t>
            </a:r>
            <a:r>
              <a:rPr lang="en-US" dirty="0" smtClean="0"/>
              <a:t> </a:t>
            </a:r>
            <a:r>
              <a:rPr lang="en-US" dirty="0" smtClean="0"/>
              <a:t>and </a:t>
            </a:r>
            <a:r>
              <a:rPr lang="en-US" dirty="0" smtClean="0"/>
              <a:t>____</a:t>
            </a:r>
            <a:r>
              <a:rPr lang="en-US" dirty="0" smtClean="0"/>
              <a:t>, </a:t>
            </a:r>
            <a:r>
              <a:rPr lang="en-US" dirty="0" smtClean="0"/>
              <a:t>for a </a:t>
            </a:r>
            <a:r>
              <a:rPr lang="en-US" dirty="0" smtClean="0"/>
              <a:t>_____</a:t>
            </a:r>
            <a:r>
              <a:rPr lang="en-US" dirty="0" smtClean="0"/>
              <a:t>, </a:t>
            </a:r>
            <a:r>
              <a:rPr lang="en-US" dirty="0" smtClean="0"/>
              <a:t>the </a:t>
            </a:r>
            <a:r>
              <a:rPr lang="en-US" dirty="0" smtClean="0"/>
              <a:t>______</a:t>
            </a:r>
            <a:r>
              <a:rPr lang="en-US" dirty="0" smtClean="0"/>
              <a:t> </a:t>
            </a:r>
            <a:r>
              <a:rPr lang="en-US" dirty="0" smtClean="0"/>
              <a:t>and </a:t>
            </a:r>
            <a:r>
              <a:rPr lang="en-US" dirty="0" smtClean="0"/>
              <a:t>_______</a:t>
            </a:r>
            <a:r>
              <a:rPr lang="en-US" dirty="0" smtClean="0"/>
              <a:t> </a:t>
            </a:r>
            <a:r>
              <a:rPr lang="en-US" dirty="0" smtClean="0"/>
              <a:t>that satisfy society’s needs.</a:t>
            </a:r>
          </a:p>
        </p:txBody>
      </p:sp>
      <p:sp>
        <p:nvSpPr>
          <p:cNvPr id="15362" name="Rectangle 6"/>
          <p:cNvSpPr>
            <a:spLocks noGrp="1" noChangeArrowheads="1"/>
          </p:cNvSpPr>
          <p:nvPr>
            <p:ph type="title"/>
          </p:nvPr>
        </p:nvSpPr>
        <p:spPr/>
        <p:txBody>
          <a:bodyPr/>
          <a:lstStyle/>
          <a:p>
            <a:r>
              <a:rPr lang="en-US" smtClean="0"/>
              <a:t>Business</a:t>
            </a:r>
            <a:endParaRPr lang="en-US" dirty="0" smtClean="0"/>
          </a:p>
        </p:txBody>
      </p:sp>
      <p:sp>
        <p:nvSpPr>
          <p:cNvPr id="14341" name="TextBox 3"/>
          <p:cNvSpPr txBox="1">
            <a:spLocks noChangeArrowheads="1"/>
          </p:cNvSpPr>
          <p:nvPr/>
        </p:nvSpPr>
        <p:spPr bwMode="auto">
          <a:xfrm>
            <a:off x="838200" y="1543050"/>
            <a:ext cx="492125" cy="1200150"/>
          </a:xfrm>
          <a:prstGeom prst="rect">
            <a:avLst/>
          </a:prstGeom>
          <a:noFill/>
          <a:ln w="9525">
            <a:noFill/>
            <a:miter lim="800000"/>
            <a:headEnd/>
            <a:tailEnd/>
          </a:ln>
        </p:spPr>
        <p:txBody>
          <a:bodyPr wrap="none">
            <a:spAutoFit/>
          </a:bodyPr>
          <a:lstStyle/>
          <a:p>
            <a:r>
              <a:rPr lang="en-US" sz="7200" dirty="0">
                <a:solidFill>
                  <a:srgbClr val="8EB244"/>
                </a:solidFill>
              </a:rPr>
              <a:t>“</a:t>
            </a:r>
          </a:p>
        </p:txBody>
      </p:sp>
      <p:sp>
        <p:nvSpPr>
          <p:cNvPr id="14342" name="TextBox 4"/>
          <p:cNvSpPr txBox="1">
            <a:spLocks noChangeArrowheads="1"/>
          </p:cNvSpPr>
          <p:nvPr/>
        </p:nvSpPr>
        <p:spPr bwMode="auto">
          <a:xfrm flipV="1">
            <a:off x="3970338" y="2853069"/>
            <a:ext cx="525462" cy="1200150"/>
          </a:xfrm>
          <a:prstGeom prst="rect">
            <a:avLst/>
          </a:prstGeom>
          <a:noFill/>
          <a:ln w="9525">
            <a:noFill/>
            <a:miter lim="800000"/>
            <a:headEnd/>
            <a:tailEnd/>
          </a:ln>
        </p:spPr>
        <p:txBody>
          <a:bodyPr>
            <a:spAutoFit/>
          </a:bodyPr>
          <a:lstStyle/>
          <a:p>
            <a:r>
              <a:rPr lang="en-US" sz="7200" dirty="0">
                <a:solidFill>
                  <a:srgbClr val="8EB244"/>
                </a:solidFill>
              </a:rPr>
              <a:t>“</a:t>
            </a:r>
          </a:p>
        </p:txBody>
      </p:sp>
      <p:pic>
        <p:nvPicPr>
          <p:cNvPr id="7" name="Picture 6" descr="doctors.png"/>
          <p:cNvPicPr>
            <a:picLocks noChangeAspect="1"/>
          </p:cNvPicPr>
          <p:nvPr/>
        </p:nvPicPr>
        <p:blipFill>
          <a:blip r:embed="rId3" cstate="print"/>
          <a:stretch>
            <a:fillRect/>
          </a:stretch>
        </p:blipFill>
        <p:spPr>
          <a:xfrm>
            <a:off x="4800600" y="1877577"/>
            <a:ext cx="3810000" cy="3685023"/>
          </a:xfrm>
          <a:prstGeom prst="rect">
            <a:avLst/>
          </a:prstGeom>
          <a:effectLst>
            <a:outerShdw blurRad="50800" dist="38100" dir="5400000" algn="t"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0" end="0"/>
                                            </p:txEl>
                                          </p:spTgt>
                                        </p:tgtEl>
                                        <p:attrNameLst>
                                          <p:attrName>style.visibility</p:attrName>
                                        </p:attrNameLst>
                                      </p:cBhvr>
                                      <p:to>
                                        <p:strVal val="visible"/>
                                      </p:to>
                                    </p:set>
                                    <p:animEffect transition="in" filter="fade">
                                      <p:cBhvr>
                                        <p:cTn id="10" dur="500"/>
                                        <p:tgtEl>
                                          <p:spTgt spid="1536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fade">
                                      <p:cBhvr>
                                        <p:cTn id="13"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4341" grpId="0"/>
      <p:bldP spid="143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art Placeholder 4" descr="Fig1-2.png"/>
          <p:cNvPicPr>
            <a:picLocks noGrp="1" noChangeAspect="1"/>
          </p:cNvPicPr>
          <p:nvPr>
            <p:ph type="chart" idx="1"/>
          </p:nvPr>
        </p:nvPicPr>
        <p:blipFill>
          <a:blip r:embed="rId3" cstate="print"/>
          <a:stretch>
            <a:fillRect/>
          </a:stretch>
        </p:blipFill>
        <p:spPr>
          <a:xfrm>
            <a:off x="1140707" y="1828800"/>
            <a:ext cx="6862586" cy="3355856"/>
          </a:xfrm>
          <a:effectLst>
            <a:outerShdw blurRad="50800" dist="38100" dir="5400000" algn="t" rotWithShape="0">
              <a:prstClr val="black">
                <a:alpha val="40000"/>
              </a:prstClr>
            </a:outerShdw>
          </a:effectLst>
        </p:spPr>
      </p:pic>
      <p:sp>
        <p:nvSpPr>
          <p:cNvPr id="17410" name="Rectangle 2"/>
          <p:cNvSpPr>
            <a:spLocks noGrp="1" noChangeArrowheads="1"/>
          </p:cNvSpPr>
          <p:nvPr>
            <p:ph type="title"/>
          </p:nvPr>
        </p:nvSpPr>
        <p:spPr/>
        <p:txBody>
          <a:bodyPr/>
          <a:lstStyle/>
          <a:p>
            <a:r>
              <a:rPr lang="en-US" dirty="0" smtClean="0"/>
              <a:t>Combining Resources</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44500" y="104775"/>
            <a:ext cx="8255000" cy="962025"/>
          </a:xfrm>
        </p:spPr>
        <p:txBody>
          <a:bodyPr/>
          <a:lstStyle/>
          <a:p>
            <a:pPr eaLnBrk="1" hangingPunct="1">
              <a:lnSpc>
                <a:spcPct val="90000"/>
              </a:lnSpc>
              <a:spcBef>
                <a:spcPct val="20000"/>
              </a:spcBef>
              <a:defRPr/>
            </a:pPr>
            <a:r>
              <a:rPr lang="en-US" dirty="0" smtClean="0"/>
              <a:t>Business Profit</a:t>
            </a:r>
          </a:p>
        </p:txBody>
      </p:sp>
      <p:sp>
        <p:nvSpPr>
          <p:cNvPr id="19459" name="Rectangle 3"/>
          <p:cNvSpPr>
            <a:spLocks noGrp="1" noChangeArrowheads="1"/>
          </p:cNvSpPr>
          <p:nvPr>
            <p:ph type="body" idx="1"/>
          </p:nvPr>
        </p:nvSpPr>
        <p:spPr>
          <a:xfrm>
            <a:off x="838200" y="1219200"/>
            <a:ext cx="5105400" cy="1981200"/>
          </a:xfrm>
        </p:spPr>
        <p:txBody>
          <a:bodyPr anchor="ctr"/>
          <a:lstStyle/>
          <a:p>
            <a:pPr algn="ctr" eaLnBrk="1" hangingPunct="1">
              <a:lnSpc>
                <a:spcPct val="90000"/>
              </a:lnSpc>
              <a:buFontTx/>
              <a:buNone/>
              <a:defRPr/>
            </a:pPr>
            <a:endParaRPr lang="en-US" sz="3200" dirty="0" smtClean="0"/>
          </a:p>
          <a:p>
            <a:pPr algn="r" eaLnBrk="1" hangingPunct="1">
              <a:lnSpc>
                <a:spcPct val="90000"/>
              </a:lnSpc>
              <a:buFontTx/>
              <a:buNone/>
              <a:defRPr/>
            </a:pPr>
            <a:r>
              <a:rPr lang="en-US" sz="2600" b="1" dirty="0" smtClean="0"/>
              <a:t>Sales Revenue</a:t>
            </a:r>
          </a:p>
          <a:p>
            <a:pPr algn="r" eaLnBrk="1" hangingPunct="1">
              <a:lnSpc>
                <a:spcPct val="90000"/>
              </a:lnSpc>
              <a:buFontTx/>
              <a:buNone/>
              <a:defRPr/>
            </a:pPr>
            <a:r>
              <a:rPr lang="en-US" sz="2600" b="1" dirty="0" smtClean="0"/>
              <a:t>- </a:t>
            </a:r>
            <a:r>
              <a:rPr lang="en-US" sz="2600" b="1" u="sng" dirty="0" smtClean="0"/>
              <a:t>Business Expenses</a:t>
            </a:r>
          </a:p>
          <a:p>
            <a:pPr algn="r" eaLnBrk="1" hangingPunct="1">
              <a:lnSpc>
                <a:spcPct val="90000"/>
              </a:lnSpc>
              <a:buFontTx/>
              <a:buNone/>
              <a:defRPr/>
            </a:pPr>
            <a:r>
              <a:rPr lang="en-US" sz="2600" b="1" dirty="0" smtClean="0"/>
              <a:t>Profit (Loss)</a:t>
            </a:r>
            <a:r>
              <a:rPr lang="en-US" sz="2600" b="1" dirty="0" smtClean="0">
                <a:solidFill>
                  <a:schemeClr val="accent5">
                    <a:lumMod val="50000"/>
                  </a:schemeClr>
                </a:solidFill>
              </a:rPr>
              <a:t>*</a:t>
            </a:r>
          </a:p>
          <a:p>
            <a:pPr algn="ctr" eaLnBrk="1" hangingPunct="1">
              <a:lnSpc>
                <a:spcPct val="90000"/>
              </a:lnSpc>
              <a:buFontTx/>
              <a:buNone/>
              <a:defRPr/>
            </a:pPr>
            <a:endParaRPr lang="en-US" sz="3200" dirty="0" smtClean="0"/>
          </a:p>
        </p:txBody>
      </p:sp>
      <p:sp>
        <p:nvSpPr>
          <p:cNvPr id="19460" name="TextBox 4"/>
          <p:cNvSpPr txBox="1">
            <a:spLocks noChangeArrowheads="1"/>
          </p:cNvSpPr>
          <p:nvPr/>
        </p:nvSpPr>
        <p:spPr bwMode="auto">
          <a:xfrm>
            <a:off x="2428875" y="5181600"/>
            <a:ext cx="4840651" cy="369332"/>
          </a:xfrm>
          <a:prstGeom prst="rect">
            <a:avLst/>
          </a:prstGeom>
          <a:noFill/>
          <a:ln w="9525">
            <a:noFill/>
            <a:miter lim="800000"/>
            <a:headEnd/>
            <a:tailEnd/>
          </a:ln>
        </p:spPr>
        <p:txBody>
          <a:bodyPr wrap="none">
            <a:spAutoFit/>
          </a:bodyPr>
          <a:lstStyle/>
          <a:p>
            <a:pPr>
              <a:defRPr/>
            </a:pPr>
            <a:r>
              <a:rPr lang="en-US" b="1" dirty="0">
                <a:solidFill>
                  <a:srgbClr val="CC0000"/>
                </a:solidFill>
              </a:rPr>
              <a:t>*Profit </a:t>
            </a:r>
            <a:r>
              <a:rPr lang="en-US" b="1" dirty="0" smtClean="0">
                <a:solidFill>
                  <a:srgbClr val="CC0000"/>
                </a:solidFill>
              </a:rPr>
              <a:t>becomes the </a:t>
            </a:r>
            <a:r>
              <a:rPr lang="en-US" b="1" dirty="0">
                <a:solidFill>
                  <a:srgbClr val="CC0000"/>
                </a:solidFill>
              </a:rPr>
              <a:t>property of its owners</a:t>
            </a:r>
          </a:p>
          <a:p>
            <a:pPr>
              <a:defRPr/>
            </a:pPr>
            <a:endParaRPr lang="en-US" dirty="0"/>
          </a:p>
        </p:txBody>
      </p:sp>
      <p:pic>
        <p:nvPicPr>
          <p:cNvPr id="6" name="Picture 5" descr="Fig1-3.png"/>
          <p:cNvPicPr>
            <a:picLocks noChangeAspect="1"/>
          </p:cNvPicPr>
          <p:nvPr/>
        </p:nvPicPr>
        <p:blipFill>
          <a:blip r:embed="rId3" cstate="print"/>
          <a:srcRect l="21342" t="36095" r="21141" b="19979"/>
          <a:stretch>
            <a:fillRect/>
          </a:stretch>
        </p:blipFill>
        <p:spPr>
          <a:xfrm>
            <a:off x="1752600" y="3200400"/>
            <a:ext cx="5638800" cy="1905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44500" y="104775"/>
            <a:ext cx="8255000" cy="962025"/>
          </a:xfrm>
        </p:spPr>
        <p:txBody>
          <a:bodyPr/>
          <a:lstStyle/>
          <a:p>
            <a:pPr eaLnBrk="1" hangingPunct="1">
              <a:lnSpc>
                <a:spcPct val="90000"/>
              </a:lnSpc>
              <a:spcBef>
                <a:spcPct val="20000"/>
              </a:spcBef>
              <a:defRPr/>
            </a:pPr>
            <a:r>
              <a:rPr lang="en-US" dirty="0" smtClean="0"/>
              <a:t>Business Profit</a:t>
            </a:r>
          </a:p>
        </p:txBody>
      </p:sp>
      <p:sp>
        <p:nvSpPr>
          <p:cNvPr id="19459" name="Rectangle 3"/>
          <p:cNvSpPr>
            <a:spLocks noGrp="1" noChangeArrowheads="1"/>
          </p:cNvSpPr>
          <p:nvPr>
            <p:ph type="body" idx="1"/>
          </p:nvPr>
        </p:nvSpPr>
        <p:spPr>
          <a:xfrm>
            <a:off x="838200" y="1219200"/>
            <a:ext cx="5105400" cy="1981200"/>
          </a:xfrm>
        </p:spPr>
        <p:txBody>
          <a:bodyPr anchor="ctr"/>
          <a:lstStyle/>
          <a:p>
            <a:pPr algn="ctr" eaLnBrk="1" hangingPunct="1">
              <a:lnSpc>
                <a:spcPct val="90000"/>
              </a:lnSpc>
              <a:buFontTx/>
              <a:buNone/>
              <a:defRPr/>
            </a:pPr>
            <a:endParaRPr lang="en-US" sz="3200" dirty="0" smtClean="0"/>
          </a:p>
          <a:p>
            <a:pPr algn="r" eaLnBrk="1" hangingPunct="1">
              <a:lnSpc>
                <a:spcPct val="90000"/>
              </a:lnSpc>
              <a:buFontTx/>
              <a:buNone/>
              <a:defRPr/>
            </a:pPr>
            <a:r>
              <a:rPr lang="en-US" sz="2600" b="1" dirty="0" smtClean="0"/>
              <a:t>Sales Revenue</a:t>
            </a:r>
          </a:p>
          <a:p>
            <a:pPr algn="r" eaLnBrk="1" hangingPunct="1">
              <a:lnSpc>
                <a:spcPct val="90000"/>
              </a:lnSpc>
              <a:buFontTx/>
              <a:buNone/>
              <a:defRPr/>
            </a:pPr>
            <a:r>
              <a:rPr lang="en-US" sz="2600" b="1" dirty="0" smtClean="0"/>
              <a:t>- </a:t>
            </a:r>
            <a:r>
              <a:rPr lang="en-US" sz="2600" b="1" u="sng" dirty="0" smtClean="0"/>
              <a:t>Business Expenses</a:t>
            </a:r>
          </a:p>
          <a:p>
            <a:pPr algn="r" eaLnBrk="1" hangingPunct="1">
              <a:lnSpc>
                <a:spcPct val="90000"/>
              </a:lnSpc>
              <a:buFontTx/>
              <a:buNone/>
              <a:defRPr/>
            </a:pPr>
            <a:r>
              <a:rPr lang="en-US" sz="2600" b="1" dirty="0" smtClean="0"/>
              <a:t>Profit (Loss)</a:t>
            </a:r>
            <a:r>
              <a:rPr lang="en-US" sz="2600" b="1" dirty="0" smtClean="0">
                <a:solidFill>
                  <a:schemeClr val="accent5">
                    <a:lumMod val="50000"/>
                  </a:schemeClr>
                </a:solidFill>
              </a:rPr>
              <a:t>*</a:t>
            </a:r>
          </a:p>
          <a:p>
            <a:pPr algn="ctr" eaLnBrk="1" hangingPunct="1">
              <a:lnSpc>
                <a:spcPct val="90000"/>
              </a:lnSpc>
              <a:buFontTx/>
              <a:buNone/>
              <a:defRPr/>
            </a:pPr>
            <a:endParaRPr lang="en-US" sz="3200" dirty="0" smtClean="0"/>
          </a:p>
        </p:txBody>
      </p:sp>
      <p:sp>
        <p:nvSpPr>
          <p:cNvPr id="19460" name="TextBox 4"/>
          <p:cNvSpPr txBox="1">
            <a:spLocks noChangeArrowheads="1"/>
          </p:cNvSpPr>
          <p:nvPr/>
        </p:nvSpPr>
        <p:spPr bwMode="auto">
          <a:xfrm>
            <a:off x="2428875" y="5181600"/>
            <a:ext cx="4840651" cy="369332"/>
          </a:xfrm>
          <a:prstGeom prst="rect">
            <a:avLst/>
          </a:prstGeom>
          <a:noFill/>
          <a:ln w="9525">
            <a:noFill/>
            <a:miter lim="800000"/>
            <a:headEnd/>
            <a:tailEnd/>
          </a:ln>
        </p:spPr>
        <p:txBody>
          <a:bodyPr wrap="none">
            <a:spAutoFit/>
          </a:bodyPr>
          <a:lstStyle/>
          <a:p>
            <a:pPr>
              <a:defRPr/>
            </a:pPr>
            <a:r>
              <a:rPr lang="en-US" b="1" dirty="0">
                <a:solidFill>
                  <a:srgbClr val="CC0000"/>
                </a:solidFill>
              </a:rPr>
              <a:t>*Profit </a:t>
            </a:r>
            <a:r>
              <a:rPr lang="en-US" b="1" dirty="0" smtClean="0">
                <a:solidFill>
                  <a:srgbClr val="CC0000"/>
                </a:solidFill>
              </a:rPr>
              <a:t>becomes the </a:t>
            </a:r>
            <a:r>
              <a:rPr lang="en-US" b="1" dirty="0">
                <a:solidFill>
                  <a:srgbClr val="CC0000"/>
                </a:solidFill>
              </a:rPr>
              <a:t>property of its owners</a:t>
            </a:r>
          </a:p>
          <a:p>
            <a:pPr>
              <a:defRPr/>
            </a:pPr>
            <a:endParaRPr lang="en-US" dirty="0"/>
          </a:p>
        </p:txBody>
      </p:sp>
      <p:pic>
        <p:nvPicPr>
          <p:cNvPr id="6" name="Picture 5" descr="Fig1-3.png"/>
          <p:cNvPicPr>
            <a:picLocks noChangeAspect="1"/>
          </p:cNvPicPr>
          <p:nvPr/>
        </p:nvPicPr>
        <p:blipFill>
          <a:blip r:embed="rId3" cstate="print"/>
          <a:srcRect l="21342" t="36095" r="21141" b="19979"/>
          <a:stretch>
            <a:fillRect/>
          </a:stretch>
        </p:blipFill>
        <p:spPr>
          <a:xfrm>
            <a:off x="1752600" y="3200400"/>
            <a:ext cx="5638800" cy="1905000"/>
          </a:xfrm>
          <a:prstGeom prst="rect">
            <a:avLst/>
          </a:prstGeom>
        </p:spPr>
      </p:pic>
      <p:sp>
        <p:nvSpPr>
          <p:cNvPr id="2" name="TextBox 1"/>
          <p:cNvSpPr txBox="1"/>
          <p:nvPr/>
        </p:nvSpPr>
        <p:spPr>
          <a:xfrm>
            <a:off x="5479352" y="3593068"/>
            <a:ext cx="1018227" cy="369332"/>
          </a:xfrm>
          <a:prstGeom prst="rect">
            <a:avLst/>
          </a:prstGeom>
          <a:noFill/>
        </p:spPr>
        <p:txBody>
          <a:bodyPr wrap="none" rtlCol="0">
            <a:spAutoFit/>
          </a:bodyPr>
          <a:lstStyle/>
          <a:p>
            <a:r>
              <a:rPr lang="en-US" dirty="0" smtClean="0"/>
              <a:t>$10,000</a:t>
            </a:r>
            <a:endParaRPr lang="en-US" dirty="0"/>
          </a:p>
        </p:txBody>
      </p:sp>
      <p:sp>
        <p:nvSpPr>
          <p:cNvPr id="3" name="TextBox 2"/>
          <p:cNvSpPr txBox="1"/>
          <p:nvPr/>
        </p:nvSpPr>
        <p:spPr>
          <a:xfrm>
            <a:off x="4596413" y="4451866"/>
            <a:ext cx="889987" cy="369332"/>
          </a:xfrm>
          <a:prstGeom prst="rect">
            <a:avLst/>
          </a:prstGeom>
          <a:noFill/>
        </p:spPr>
        <p:txBody>
          <a:bodyPr wrap="none" rtlCol="0">
            <a:spAutoFit/>
          </a:bodyPr>
          <a:lstStyle/>
          <a:p>
            <a:r>
              <a:rPr lang="en-US" dirty="0" smtClean="0"/>
              <a:t>$4,000</a:t>
            </a:r>
            <a:endParaRPr lang="en-US" dirty="0"/>
          </a:p>
        </p:txBody>
      </p:sp>
      <p:sp>
        <p:nvSpPr>
          <p:cNvPr id="4" name="TextBox 3"/>
          <p:cNvSpPr txBox="1"/>
          <p:nvPr/>
        </p:nvSpPr>
        <p:spPr>
          <a:xfrm>
            <a:off x="6230879" y="4636532"/>
            <a:ext cx="5334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249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sell 500 widgets for  $24.00 each (</a:t>
            </a:r>
            <a:r>
              <a:rPr lang="en-US" dirty="0" smtClean="0">
                <a:solidFill>
                  <a:schemeClr val="bg1"/>
                </a:solidFill>
              </a:rPr>
              <a:t>Revenue</a:t>
            </a:r>
            <a:r>
              <a:rPr lang="en-US" dirty="0" smtClean="0"/>
              <a:t>)</a:t>
            </a:r>
          </a:p>
          <a:p>
            <a:r>
              <a:rPr lang="en-US" dirty="0" smtClean="0"/>
              <a:t>Your cost on 500 widgets is $5000 (</a:t>
            </a:r>
            <a:r>
              <a:rPr lang="en-US" dirty="0" smtClean="0">
                <a:solidFill>
                  <a:srgbClr val="C00000"/>
                </a:solidFill>
              </a:rPr>
              <a:t>Expense</a:t>
            </a:r>
            <a:r>
              <a:rPr lang="en-US" dirty="0" smtClean="0"/>
              <a:t>)</a:t>
            </a:r>
          </a:p>
          <a:p>
            <a:r>
              <a:rPr lang="en-US" dirty="0" smtClean="0"/>
              <a:t>What is your Profit?</a:t>
            </a:r>
          </a:p>
          <a:p>
            <a:r>
              <a:rPr lang="en-US" dirty="0" smtClean="0">
                <a:solidFill>
                  <a:schemeClr val="bg2"/>
                </a:solidFill>
              </a:rPr>
              <a:t>$______________</a:t>
            </a:r>
          </a:p>
          <a:p>
            <a:endParaRPr lang="en-US" dirty="0">
              <a:solidFill>
                <a:schemeClr val="bg2"/>
              </a:solidFill>
            </a:endParaRPr>
          </a:p>
          <a:p>
            <a:endParaRPr lang="en-US" dirty="0" smtClean="0">
              <a:solidFill>
                <a:schemeClr val="bg2"/>
              </a:solidFill>
            </a:endParaRPr>
          </a:p>
          <a:p>
            <a:endParaRPr lang="en-US" dirty="0">
              <a:solidFill>
                <a:schemeClr val="bg2"/>
              </a:solidFill>
            </a:endParaRPr>
          </a:p>
        </p:txBody>
      </p:sp>
      <p:sp>
        <p:nvSpPr>
          <p:cNvPr id="3" name="Title 2"/>
          <p:cNvSpPr>
            <a:spLocks noGrp="1"/>
          </p:cNvSpPr>
          <p:nvPr>
            <p:ph type="title"/>
          </p:nvPr>
        </p:nvSpPr>
        <p:spPr/>
        <p:txBody>
          <a:bodyPr/>
          <a:lstStyle/>
          <a:p>
            <a:r>
              <a:rPr lang="en-US" dirty="0" smtClean="0"/>
              <a:t>Practice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124200"/>
            <a:ext cx="2857500" cy="2857500"/>
          </a:xfrm>
          <a:prstGeom prst="rect">
            <a:avLst/>
          </a:prstGeom>
        </p:spPr>
      </p:pic>
    </p:spTree>
    <p:extLst>
      <p:ext uri="{BB962C8B-B14F-4D97-AF65-F5344CB8AC3E}">
        <p14:creationId xmlns:p14="http://schemas.microsoft.com/office/powerpoint/2010/main" val="1965118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PHK, SAS: Foundations of Business">
  <a:themeElements>
    <a:clrScheme name="Custom 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2060"/>
      </a:hlink>
      <a:folHlink>
        <a:srgbClr val="0070C0"/>
      </a:folHlink>
    </a:clrScheme>
    <a:fontScheme name="PHK, SAS: Foundations of Busine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HK, SAS: Foundations of Busine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K, SAS: Foundations of Busine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K, SAS: Foundations of Busine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K, SAS: Foundations of Busine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K, SAS: Foundations of Busine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K, SAS: Foundations of Busine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K, SAS: Foundations of Busines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K, SAS: Foundations of Busine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K, SAS: Foundations of Busine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K, SAS: Foundations of Busine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K, SAS: Foundations of Busine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K, SAS: Foundations of Busine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HK, SAS: Foundations of Busines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clrMap bg1="lt1" tx1="dk1" bg2="lt2" tx2="dk2" accent1="accent1" accent2="accent2" accent3="accent3" accent4="accent4" accent5="accent5" accent6="accent6" hlink="hlink" folHlink="folHlink"/>
    </a:extraClrScheme>
    <a:extraClrScheme>
      <a:clrScheme name="PHK, SAS: Foundations of Business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66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PHK Foundations 1e</Template>
  <TotalTime>4282</TotalTime>
  <Words>747</Words>
  <Application>Microsoft Macintosh PowerPoint</Application>
  <PresentationFormat>On-screen Show (4:3)</PresentationFormat>
  <Paragraphs>200</Paragraphs>
  <Slides>37</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Courier New</vt:lpstr>
      <vt:lpstr>Times New Roman</vt:lpstr>
      <vt:lpstr>Wingdings</vt:lpstr>
      <vt:lpstr>Arial</vt:lpstr>
      <vt:lpstr>PHK, SAS: Foundations of Business</vt:lpstr>
      <vt:lpstr>Exploring the World of  Business and Economics</vt:lpstr>
      <vt:lpstr>Learning Objectives</vt:lpstr>
      <vt:lpstr>_______________________</vt:lpstr>
      <vt:lpstr>Yearly Income</vt:lpstr>
      <vt:lpstr>Business</vt:lpstr>
      <vt:lpstr>Combining Resources</vt:lpstr>
      <vt:lpstr>Business Profit</vt:lpstr>
      <vt:lpstr>Business Profit</vt:lpstr>
      <vt:lpstr>Practice</vt:lpstr>
      <vt:lpstr>Practice</vt:lpstr>
      <vt:lpstr>_____________________</vt:lpstr>
      <vt:lpstr>____________________</vt:lpstr>
      <vt:lpstr>Types of Economic Systems</vt:lpstr>
      <vt:lpstr>Adam Smith Wealth of Nations (1776)</vt:lpstr>
      <vt:lpstr>Basic Assumptions for Adam Smith’s  __________-_________ Capitalism</vt:lpstr>
      <vt:lpstr>“Invisible ______”</vt:lpstr>
      <vt:lpstr>Capitalism</vt:lpstr>
      <vt:lpstr>U.S. = __________ Economy</vt:lpstr>
      <vt:lpstr>Command Economy</vt:lpstr>
      <vt:lpstr>Command Economies</vt:lpstr>
      <vt:lpstr>Socialism</vt:lpstr>
      <vt:lpstr>Communism</vt:lpstr>
      <vt:lpstr>PowerPoint Presentation</vt:lpstr>
      <vt:lpstr>Measuring Economic Performance</vt:lpstr>
      <vt:lpstr>GDP in Current Dollars and in  Inflation-Adjusted Dollars</vt:lpstr>
      <vt:lpstr>Common Measures Used to Evaluate  a Nation’s Economic Health</vt:lpstr>
      <vt:lpstr>Common Measures Used to Evaluate  a Nation’s Economic Health (cont.)</vt:lpstr>
      <vt:lpstr>Business Cycle</vt:lpstr>
      <vt:lpstr>Government Actions in Recession/Depression</vt:lpstr>
      <vt:lpstr>Federal Deficit</vt:lpstr>
      <vt:lpstr>Four Different Types of Competition</vt:lpstr>
      <vt:lpstr>Supply Curve and Demand Curve</vt:lpstr>
      <vt:lpstr>The Equilibrium, or Market, Price</vt:lpstr>
      <vt:lpstr>The Equilibrium, or Market, Price</vt:lpstr>
      <vt:lpstr>American Business Today</vt:lpstr>
      <vt:lpstr>The Challenges Ahead</vt:lpstr>
      <vt:lpstr>The Challenges Ahead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Larry Flick</dc:creator>
  <cp:lastModifiedBy>Microsoft Office User</cp:lastModifiedBy>
  <cp:revision>334</cp:revision>
  <cp:lastPrinted>2017-10-04T22:23:13Z</cp:lastPrinted>
  <dcterms:created xsi:type="dcterms:W3CDTF">2011-10-03T15:36:33Z</dcterms:created>
  <dcterms:modified xsi:type="dcterms:W3CDTF">2017-10-04T22:23:39Z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y fmtid="{D5CDD505-2E9C-101B-9397-08002B2CF9AE}" pid="3" name="ArticulateUseProject">
    <vt:lpwstr>1</vt:lpwstr>
  </property>
  <property fmtid="{D5CDD505-2E9C-101B-9397-08002B2CF9AE}" pid="4" name="ArticulatePath">
    <vt:lpwstr>fob 3e Ch1_izzo_E</vt:lpwstr>
  </property>
  <property fmtid="{D5CDD505-2E9C-101B-9397-08002B2CF9AE}" pid="5" name="ArticulateGUID">
    <vt:lpwstr>456BF0CB-9881-4B3A-A834-D40AE83281EF</vt:lpwstr>
  </property>
  <property fmtid="{D5CDD505-2E9C-101B-9397-08002B2CF9AE}" pid="6" name="ArticulateProjectFull">
    <vt:lpwstr>C:\Documents and Settings\Don\My Documents\Don Izzo\LarryFlick\2011 fob3e\Premium PPT\fob 3e Ch1_izzo_E.ppta</vt:lpwstr>
  </property>
</Properties>
</file>